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5" r:id="rId6"/>
    <p:sldId id="260" r:id="rId7"/>
    <p:sldId id="261" r:id="rId8"/>
    <p:sldId id="276" r:id="rId9"/>
    <p:sldId id="277" r:id="rId10"/>
    <p:sldId id="262" r:id="rId11"/>
    <p:sldId id="278" r:id="rId12"/>
    <p:sldId id="263" r:id="rId13"/>
    <p:sldId id="264" r:id="rId14"/>
    <p:sldId id="279" r:id="rId15"/>
    <p:sldId id="280" r:id="rId16"/>
    <p:sldId id="266" r:id="rId17"/>
    <p:sldId id="267" r:id="rId18"/>
    <p:sldId id="271" r:id="rId19"/>
    <p:sldId id="268" r:id="rId20"/>
    <p:sldId id="269" r:id="rId21"/>
    <p:sldId id="270" r:id="rId22"/>
    <p:sldId id="272" r:id="rId23"/>
    <p:sldId id="273" r:id="rId24"/>
    <p:sldId id="265"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Myers" initials="RBM" lastIdx="1" clrIdx="0">
    <p:extLst>
      <p:ext uri="{19B8F6BF-5375-455C-9EA6-DF929625EA0E}">
        <p15:presenceInfo xmlns:p15="http://schemas.microsoft.com/office/powerpoint/2012/main" userId="Brad My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4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B92C65-3C4F-48A5-BFBC-4216D79C6CE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86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8B92C65-3C4F-48A5-BFBC-4216D79C6CEC}"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243485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92C65-3C4F-48A5-BFBC-4216D79C6CE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184397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92C65-3C4F-48A5-BFBC-4216D79C6CE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18495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92C65-3C4F-48A5-BFBC-4216D79C6CE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343429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92C65-3C4F-48A5-BFBC-4216D79C6CE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825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92C65-3C4F-48A5-BFBC-4216D79C6CE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587669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92C65-3C4F-48A5-BFBC-4216D79C6CE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95207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92C65-3C4F-48A5-BFBC-4216D79C6CE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141304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92C65-3C4F-48A5-BFBC-4216D79C6CE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167279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92C65-3C4F-48A5-BFBC-4216D79C6CE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110267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92C65-3C4F-48A5-BFBC-4216D79C6CE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408784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B92C65-3C4F-48A5-BFBC-4216D79C6CEC}"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346642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92C65-3C4F-48A5-BFBC-4216D79C6CEC}"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41490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92C65-3C4F-48A5-BFBC-4216D79C6CEC}"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93349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B92C65-3C4F-48A5-BFBC-4216D79C6CE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100821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B92C65-3C4F-48A5-BFBC-4216D79C6CE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4D303-5139-464A-934D-AE64CD2D25BF}" type="slidenum">
              <a:rPr lang="en-US" smtClean="0"/>
              <a:t>‹#›</a:t>
            </a:fld>
            <a:endParaRPr lang="en-US"/>
          </a:p>
        </p:txBody>
      </p:sp>
    </p:spTree>
    <p:extLst>
      <p:ext uri="{BB962C8B-B14F-4D97-AF65-F5344CB8AC3E}">
        <p14:creationId xmlns:p14="http://schemas.microsoft.com/office/powerpoint/2010/main" val="381396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8B92C65-3C4F-48A5-BFBC-4216D79C6CEC}" type="datetimeFigureOut">
              <a:rPr lang="en-US" smtClean="0"/>
              <a:t>10/12/2023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B64D303-5139-464A-934D-AE64CD2D25BF}" type="slidenum">
              <a:rPr lang="en-US" smtClean="0"/>
              <a:t>‹#›</a:t>
            </a:fld>
            <a:endParaRPr lang="en-US"/>
          </a:p>
        </p:txBody>
      </p:sp>
    </p:spTree>
    <p:extLst>
      <p:ext uri="{BB962C8B-B14F-4D97-AF65-F5344CB8AC3E}">
        <p14:creationId xmlns:p14="http://schemas.microsoft.com/office/powerpoint/2010/main" val="2917624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sunnybrook.ca/content/?page%3Dpatient-meals&amp;ei=YlQuVdSQD4q-sAWC5YCwBQ&amp;bvm=bv.90790515,d.cWc&amp;psig=AFQjCNEm-YUclqucLmkeUqKnb8VnajZTvg&amp;ust=1429185996463662"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6E1E-2FB9-4BFC-88BC-E71EB68B0D0C}"/>
              </a:ext>
            </a:extLst>
          </p:cNvPr>
          <p:cNvSpPr>
            <a:spLocks noGrp="1"/>
          </p:cNvSpPr>
          <p:nvPr>
            <p:ph type="ctrTitle"/>
          </p:nvPr>
        </p:nvSpPr>
        <p:spPr>
          <a:xfrm>
            <a:off x="684211" y="685799"/>
            <a:ext cx="8247753" cy="3264959"/>
          </a:xfrm>
        </p:spPr>
        <p:txBody>
          <a:bodyPr/>
          <a:lstStyle/>
          <a:p>
            <a:r>
              <a:rPr lang="en-US" b="1" dirty="0"/>
              <a:t>Abuse, neglect and prevention in skilled nursing facilities</a:t>
            </a:r>
          </a:p>
        </p:txBody>
      </p:sp>
      <p:sp>
        <p:nvSpPr>
          <p:cNvPr id="3" name="Subtitle 2">
            <a:extLst>
              <a:ext uri="{FF2B5EF4-FFF2-40B4-BE49-F238E27FC236}">
                <a16:creationId xmlns:a16="http://schemas.microsoft.com/office/drawing/2014/main" id="{5B783BEF-1A9D-46E3-A300-B393489DA9BB}"/>
              </a:ext>
            </a:extLst>
          </p:cNvPr>
          <p:cNvSpPr>
            <a:spLocks noGrp="1"/>
          </p:cNvSpPr>
          <p:nvPr>
            <p:ph type="subTitle" idx="1"/>
          </p:nvPr>
        </p:nvSpPr>
        <p:spPr/>
        <p:txBody>
          <a:bodyPr/>
          <a:lstStyle/>
          <a:p>
            <a:endParaRPr lang="en-US" dirty="0"/>
          </a:p>
          <a:p>
            <a:endParaRPr lang="en-US" dirty="0"/>
          </a:p>
          <a:p>
            <a:r>
              <a:rPr lang="en-US" sz="3600" dirty="0">
                <a:solidFill>
                  <a:schemeClr val="tx1"/>
                </a:solidFill>
              </a:rPr>
              <a:t>Trinity Rehab</a:t>
            </a:r>
          </a:p>
        </p:txBody>
      </p:sp>
      <p:pic>
        <p:nvPicPr>
          <p:cNvPr id="5" name="Picture 4">
            <a:extLst>
              <a:ext uri="{FF2B5EF4-FFF2-40B4-BE49-F238E27FC236}">
                <a16:creationId xmlns:a16="http://schemas.microsoft.com/office/drawing/2014/main" id="{F40A3A2F-14CF-57AF-B2E5-FE9603494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964" y="3843867"/>
            <a:ext cx="3657600" cy="2194560"/>
          </a:xfrm>
          <a:prstGeom prst="rect">
            <a:avLst/>
          </a:prstGeom>
        </p:spPr>
      </p:pic>
    </p:spTree>
    <p:extLst>
      <p:ext uri="{BB962C8B-B14F-4D97-AF65-F5344CB8AC3E}">
        <p14:creationId xmlns:p14="http://schemas.microsoft.com/office/powerpoint/2010/main" val="518630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8703-87A9-4BF8-B4FE-E16DF1CC89C5}"/>
              </a:ext>
            </a:extLst>
          </p:cNvPr>
          <p:cNvSpPr>
            <a:spLocks noGrp="1"/>
          </p:cNvSpPr>
          <p:nvPr>
            <p:ph type="title"/>
          </p:nvPr>
        </p:nvSpPr>
        <p:spPr>
          <a:xfrm>
            <a:off x="684212" y="5128591"/>
            <a:ext cx="11030710" cy="901148"/>
          </a:xfrm>
        </p:spPr>
        <p:txBody>
          <a:bodyPr/>
          <a:lstStyle/>
          <a:p>
            <a:r>
              <a:rPr lang="en-US" b="1" dirty="0"/>
              <a:t>Misappropriation of a resident’s property </a:t>
            </a:r>
          </a:p>
        </p:txBody>
      </p:sp>
      <p:sp>
        <p:nvSpPr>
          <p:cNvPr id="3" name="Content Placeholder 2">
            <a:extLst>
              <a:ext uri="{FF2B5EF4-FFF2-40B4-BE49-F238E27FC236}">
                <a16:creationId xmlns:a16="http://schemas.microsoft.com/office/drawing/2014/main" id="{2BD41B44-D406-46D9-9FEE-3BA073AD3509}"/>
              </a:ext>
            </a:extLst>
          </p:cNvPr>
          <p:cNvSpPr>
            <a:spLocks noGrp="1"/>
          </p:cNvSpPr>
          <p:nvPr>
            <p:ph idx="1"/>
          </p:nvPr>
        </p:nvSpPr>
        <p:spPr>
          <a:xfrm>
            <a:off x="684212" y="685800"/>
            <a:ext cx="6485214" cy="4442791"/>
          </a:xfrm>
        </p:spPr>
        <p:txBody>
          <a:bodyPr/>
          <a:lstStyle/>
          <a:p>
            <a:pPr lvl="1"/>
            <a:r>
              <a:rPr lang="en-US" sz="2000" b="1" dirty="0">
                <a:solidFill>
                  <a:schemeClr val="tx1"/>
                </a:solidFill>
              </a:rPr>
              <a:t>Using a resident’s money or personal property without their consent.  </a:t>
            </a:r>
          </a:p>
          <a:p>
            <a:pPr lvl="1"/>
            <a:r>
              <a:rPr lang="en-US" sz="2000" b="1" dirty="0">
                <a:solidFill>
                  <a:schemeClr val="tx1"/>
                </a:solidFill>
              </a:rPr>
              <a:t>A resident’s possessions may hold great sentimental value.  </a:t>
            </a:r>
          </a:p>
          <a:p>
            <a:pPr lvl="1"/>
            <a:r>
              <a:rPr lang="en-US" sz="2000" b="1" dirty="0">
                <a:solidFill>
                  <a:schemeClr val="tx1"/>
                </a:solidFill>
              </a:rPr>
              <a:t>We play an important role in maintaining a feeling of security for our residents</a:t>
            </a:r>
            <a:r>
              <a:rPr lang="en-US" sz="2000" b="1" dirty="0"/>
              <a:t>.</a:t>
            </a:r>
          </a:p>
          <a:p>
            <a:endParaRPr lang="en-US" dirty="0"/>
          </a:p>
        </p:txBody>
      </p:sp>
      <p:sp>
        <p:nvSpPr>
          <p:cNvPr id="4" name="TextBox 3">
            <a:extLst>
              <a:ext uri="{FF2B5EF4-FFF2-40B4-BE49-F238E27FC236}">
                <a16:creationId xmlns:a16="http://schemas.microsoft.com/office/drawing/2014/main" id="{05757621-D81C-47FE-ACD2-02AEFD08DB8B}"/>
              </a:ext>
            </a:extLst>
          </p:cNvPr>
          <p:cNvSpPr txBox="1"/>
          <p:nvPr/>
        </p:nvSpPr>
        <p:spPr>
          <a:xfrm>
            <a:off x="7487479" y="828261"/>
            <a:ext cx="3723860" cy="2308324"/>
          </a:xfrm>
          <a:prstGeom prst="rect">
            <a:avLst/>
          </a:prstGeom>
          <a:noFill/>
        </p:spPr>
        <p:txBody>
          <a:bodyPr wrap="square" rtlCol="0">
            <a:spAutoFit/>
          </a:bodyPr>
          <a:lstStyle/>
          <a:p>
            <a:pPr lvl="2"/>
            <a:r>
              <a:rPr lang="en-US" sz="1800" b="1" i="1" dirty="0"/>
              <a:t>Example</a:t>
            </a:r>
            <a:r>
              <a:rPr lang="en-US" sz="1800" i="1" dirty="0"/>
              <a:t>:  Ms. Smith, a comatose resident receives a bottle of perfume for Christmas as a gift.  The caregiver figures it will not be used so she takes it home for herself.</a:t>
            </a:r>
          </a:p>
        </p:txBody>
      </p:sp>
      <p:pic>
        <p:nvPicPr>
          <p:cNvPr id="2050" name="Picture 2" descr="How to Store Perfume So It Lasts Longer | Real Simple">
            <a:extLst>
              <a:ext uri="{FF2B5EF4-FFF2-40B4-BE49-F238E27FC236}">
                <a16:creationId xmlns:a16="http://schemas.microsoft.com/office/drawing/2014/main" id="{00398017-638C-499D-A561-4F8D94804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259" y="3332487"/>
            <a:ext cx="3443080" cy="192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6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0FDB-F802-43AF-A595-74EC76E2B88A}"/>
              </a:ext>
            </a:extLst>
          </p:cNvPr>
          <p:cNvSpPr>
            <a:spLocks noGrp="1"/>
          </p:cNvSpPr>
          <p:nvPr>
            <p:ph type="title"/>
          </p:nvPr>
        </p:nvSpPr>
        <p:spPr/>
        <p:txBody>
          <a:bodyPr/>
          <a:lstStyle/>
          <a:p>
            <a:r>
              <a:rPr lang="en-US" b="1" dirty="0"/>
              <a:t>Signs of abuse</a:t>
            </a:r>
          </a:p>
        </p:txBody>
      </p:sp>
      <p:sp>
        <p:nvSpPr>
          <p:cNvPr id="3" name="Content Placeholder 2">
            <a:extLst>
              <a:ext uri="{FF2B5EF4-FFF2-40B4-BE49-F238E27FC236}">
                <a16:creationId xmlns:a16="http://schemas.microsoft.com/office/drawing/2014/main" id="{DC72547C-DC0C-4D0F-B507-A244FA4A032D}"/>
              </a:ext>
            </a:extLst>
          </p:cNvPr>
          <p:cNvSpPr>
            <a:spLocks noGrp="1"/>
          </p:cNvSpPr>
          <p:nvPr>
            <p:ph idx="1"/>
          </p:nvPr>
        </p:nvSpPr>
        <p:spPr/>
        <p:txBody>
          <a:bodyPr/>
          <a:lstStyle/>
          <a:p>
            <a:pPr marL="182245" indent="-182245"/>
            <a:r>
              <a:rPr lang="en-US" dirty="0">
                <a:solidFill>
                  <a:schemeClr val="tx1"/>
                </a:solidFill>
                <a:cs typeface="Arial"/>
              </a:rPr>
              <a:t>Unexplained injuries such as wounds, cuts, or bruises.</a:t>
            </a:r>
          </a:p>
          <a:p>
            <a:pPr marL="0" indent="0">
              <a:buNone/>
            </a:pPr>
            <a:endParaRPr lang="en-US" dirty="0">
              <a:solidFill>
                <a:schemeClr val="tx1"/>
              </a:solidFill>
              <a:cs typeface="Arial"/>
            </a:endParaRPr>
          </a:p>
          <a:p>
            <a:pPr marL="182245" indent="-182245"/>
            <a:r>
              <a:rPr lang="en-US" dirty="0">
                <a:solidFill>
                  <a:schemeClr val="tx1"/>
                </a:solidFill>
                <a:cs typeface="Arial"/>
              </a:rPr>
              <a:t>Restraint or grip markings.</a:t>
            </a:r>
          </a:p>
          <a:p>
            <a:pPr marL="0" indent="0">
              <a:buNone/>
            </a:pPr>
            <a:endParaRPr lang="en-US" dirty="0">
              <a:solidFill>
                <a:schemeClr val="tx1"/>
              </a:solidFill>
              <a:cs typeface="Arial"/>
            </a:endParaRPr>
          </a:p>
          <a:p>
            <a:pPr marL="182245" indent="-182245"/>
            <a:r>
              <a:rPr lang="en-US" dirty="0">
                <a:solidFill>
                  <a:schemeClr val="tx1"/>
                </a:solidFill>
                <a:cs typeface="Arial"/>
              </a:rPr>
              <a:t>Sudden or unexplained changes in the resident’s behaviors and/or activities, such as fear of a person, activity or place, or feelings of guilt or shame.</a:t>
            </a:r>
          </a:p>
        </p:txBody>
      </p:sp>
    </p:spTree>
    <p:extLst>
      <p:ext uri="{BB962C8B-B14F-4D97-AF65-F5344CB8AC3E}">
        <p14:creationId xmlns:p14="http://schemas.microsoft.com/office/powerpoint/2010/main" val="316324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7201-F5CB-47C1-901E-B39E341AB92E}"/>
              </a:ext>
            </a:extLst>
          </p:cNvPr>
          <p:cNvSpPr>
            <a:spLocks noGrp="1"/>
          </p:cNvSpPr>
          <p:nvPr>
            <p:ph type="title"/>
          </p:nvPr>
        </p:nvSpPr>
        <p:spPr/>
        <p:txBody>
          <a:bodyPr/>
          <a:lstStyle/>
          <a:p>
            <a:r>
              <a:rPr lang="en-US" b="1" dirty="0"/>
              <a:t>Abuse vs neglect</a:t>
            </a:r>
          </a:p>
        </p:txBody>
      </p:sp>
      <p:sp>
        <p:nvSpPr>
          <p:cNvPr id="3" name="Content Placeholder 2">
            <a:extLst>
              <a:ext uri="{FF2B5EF4-FFF2-40B4-BE49-F238E27FC236}">
                <a16:creationId xmlns:a16="http://schemas.microsoft.com/office/drawing/2014/main" id="{2EC74DEF-AAB5-4A65-8DDA-CFE42FAA9B4C}"/>
              </a:ext>
            </a:extLst>
          </p:cNvPr>
          <p:cNvSpPr>
            <a:spLocks noGrp="1"/>
          </p:cNvSpPr>
          <p:nvPr>
            <p:ph idx="1"/>
          </p:nvPr>
        </p:nvSpPr>
        <p:spPr>
          <a:xfrm>
            <a:off x="684212" y="424070"/>
            <a:ext cx="3940797" cy="3876997"/>
          </a:xfrm>
        </p:spPr>
        <p:txBody>
          <a:bodyPr/>
          <a:lstStyle/>
          <a:p>
            <a:pPr marL="0" indent="0" algn="ctr">
              <a:buNone/>
            </a:pPr>
            <a:r>
              <a:rPr lang="en-US" sz="2800" b="1" dirty="0">
                <a:solidFill>
                  <a:schemeClr val="tx1"/>
                </a:solidFill>
              </a:rPr>
              <a:t>Abuse = </a:t>
            </a:r>
          </a:p>
          <a:p>
            <a:pPr marL="0" indent="0" algn="ctr">
              <a:buNone/>
            </a:pPr>
            <a:r>
              <a:rPr lang="en-US" sz="2800" b="1" dirty="0">
                <a:solidFill>
                  <a:schemeClr val="tx1"/>
                </a:solidFill>
              </a:rPr>
              <a:t>Based on Action</a:t>
            </a:r>
          </a:p>
          <a:p>
            <a:endParaRPr lang="en-US" dirty="0"/>
          </a:p>
        </p:txBody>
      </p:sp>
      <p:sp>
        <p:nvSpPr>
          <p:cNvPr id="4" name="TextBox 3">
            <a:extLst>
              <a:ext uri="{FF2B5EF4-FFF2-40B4-BE49-F238E27FC236}">
                <a16:creationId xmlns:a16="http://schemas.microsoft.com/office/drawing/2014/main" id="{40DD0F56-BA5D-4721-883B-E4BF0502BEE4}"/>
              </a:ext>
            </a:extLst>
          </p:cNvPr>
          <p:cNvSpPr txBox="1"/>
          <p:nvPr/>
        </p:nvSpPr>
        <p:spPr>
          <a:xfrm>
            <a:off x="7739270" y="2370668"/>
            <a:ext cx="3299792" cy="954107"/>
          </a:xfrm>
          <a:prstGeom prst="rect">
            <a:avLst/>
          </a:prstGeom>
          <a:noFill/>
        </p:spPr>
        <p:txBody>
          <a:bodyPr wrap="square" rtlCol="0">
            <a:spAutoFit/>
          </a:bodyPr>
          <a:lstStyle/>
          <a:p>
            <a:pPr algn="ctr"/>
            <a:r>
              <a:rPr lang="en-US" sz="2800" b="1" dirty="0"/>
              <a:t>Neglect = </a:t>
            </a:r>
          </a:p>
          <a:p>
            <a:pPr algn="ctr"/>
            <a:r>
              <a:rPr lang="en-US" sz="2800" b="1" dirty="0"/>
              <a:t>Failure to Act</a:t>
            </a:r>
          </a:p>
        </p:txBody>
      </p:sp>
      <p:pic>
        <p:nvPicPr>
          <p:cNvPr id="5" name="Picture 4">
            <a:extLst>
              <a:ext uri="{FF2B5EF4-FFF2-40B4-BE49-F238E27FC236}">
                <a16:creationId xmlns:a16="http://schemas.microsoft.com/office/drawing/2014/main" id="{E457A591-A873-4520-AD6D-6D2E238A56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407" y="111790"/>
            <a:ext cx="3149185" cy="4517756"/>
          </a:xfrm>
          <a:prstGeom prst="rect">
            <a:avLst/>
          </a:prstGeom>
        </p:spPr>
      </p:pic>
    </p:spTree>
    <p:extLst>
      <p:ext uri="{BB962C8B-B14F-4D97-AF65-F5344CB8AC3E}">
        <p14:creationId xmlns:p14="http://schemas.microsoft.com/office/powerpoint/2010/main" val="13831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F80A-5445-4B0E-A1F9-9B1968222CDD}"/>
              </a:ext>
            </a:extLst>
          </p:cNvPr>
          <p:cNvSpPr>
            <a:spLocks noGrp="1"/>
          </p:cNvSpPr>
          <p:nvPr>
            <p:ph type="title"/>
          </p:nvPr>
        </p:nvSpPr>
        <p:spPr/>
        <p:txBody>
          <a:bodyPr/>
          <a:lstStyle/>
          <a:p>
            <a:r>
              <a:rPr lang="en-US" b="1" dirty="0"/>
              <a:t>neglect</a:t>
            </a:r>
          </a:p>
        </p:txBody>
      </p:sp>
      <p:sp>
        <p:nvSpPr>
          <p:cNvPr id="3" name="Content Placeholder 2">
            <a:extLst>
              <a:ext uri="{FF2B5EF4-FFF2-40B4-BE49-F238E27FC236}">
                <a16:creationId xmlns:a16="http://schemas.microsoft.com/office/drawing/2014/main" id="{58B0C6B6-D4B5-4ED4-A8FF-75B8835FF5D4}"/>
              </a:ext>
            </a:extLst>
          </p:cNvPr>
          <p:cNvSpPr>
            <a:spLocks noGrp="1"/>
          </p:cNvSpPr>
          <p:nvPr>
            <p:ph idx="1"/>
          </p:nvPr>
        </p:nvSpPr>
        <p:spPr>
          <a:xfrm>
            <a:off x="684212" y="685800"/>
            <a:ext cx="8910362" cy="4164496"/>
          </a:xfrm>
        </p:spPr>
        <p:txBody>
          <a:bodyPr/>
          <a:lstStyle/>
          <a:p>
            <a:pPr>
              <a:buFont typeface="Wingdings" panose="05000000000000000000" pitchFamily="2" charset="2"/>
              <a:buChar char="v"/>
            </a:pPr>
            <a:r>
              <a:rPr lang="en-US" sz="2000" dirty="0">
                <a:solidFill>
                  <a:schemeClr val="tx1"/>
                </a:solidFill>
              </a:rPr>
              <a:t>A task or function not performed or when there is a failure to act</a:t>
            </a:r>
          </a:p>
          <a:p>
            <a:pPr>
              <a:buFont typeface="Wingdings" panose="05000000000000000000" pitchFamily="2" charset="2"/>
              <a:buChar char="v"/>
            </a:pPr>
            <a:r>
              <a:rPr lang="en-US" sz="2000" dirty="0">
                <a:solidFill>
                  <a:schemeClr val="tx1"/>
                </a:solidFill>
              </a:rPr>
              <a:t>Failure to provide goods and services necessary to avoid physical or mental anguish </a:t>
            </a:r>
          </a:p>
          <a:p>
            <a:pPr>
              <a:buFont typeface="Wingdings" panose="05000000000000000000" pitchFamily="2" charset="2"/>
              <a:buChar char="v"/>
            </a:pPr>
            <a:r>
              <a:rPr lang="en-US" sz="2000" dirty="0">
                <a:solidFill>
                  <a:schemeClr val="tx1"/>
                </a:solidFill>
              </a:rPr>
              <a:t>Ignoring what the resident needs for his or her well-being</a:t>
            </a:r>
          </a:p>
          <a:p>
            <a:pPr>
              <a:buFont typeface="Wingdings" panose="05000000000000000000" pitchFamily="2" charset="2"/>
              <a:buChar char="v"/>
            </a:pPr>
            <a:r>
              <a:rPr lang="en-US" sz="2000" dirty="0">
                <a:solidFill>
                  <a:schemeClr val="tx1"/>
                </a:solidFill>
              </a:rPr>
              <a:t>Failure to follow the care plan.</a:t>
            </a:r>
          </a:p>
          <a:p>
            <a:pPr>
              <a:buFont typeface="Wingdings" panose="05000000000000000000" pitchFamily="2" charset="2"/>
              <a:buChar char="v"/>
            </a:pPr>
            <a:r>
              <a:rPr lang="en-US" sz="2000" dirty="0">
                <a:solidFill>
                  <a:schemeClr val="tx1"/>
                </a:solidFill>
              </a:rPr>
              <a:t>Please be careful not to forget a resident need.</a:t>
            </a:r>
          </a:p>
          <a:p>
            <a:pPr marL="0" indent="0">
              <a:buNone/>
            </a:pPr>
            <a:endParaRPr lang="en-US" dirty="0"/>
          </a:p>
        </p:txBody>
      </p:sp>
      <p:pic>
        <p:nvPicPr>
          <p:cNvPr id="4" name="Picture 3">
            <a:extLst>
              <a:ext uri="{FF2B5EF4-FFF2-40B4-BE49-F238E27FC236}">
                <a16:creationId xmlns:a16="http://schemas.microsoft.com/office/drawing/2014/main" id="{095093EB-3F63-42A4-A753-D32078A19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9800">
            <a:off x="9607329" y="880772"/>
            <a:ext cx="1986341" cy="2524936"/>
          </a:xfrm>
          <a:prstGeom prst="rect">
            <a:avLst/>
          </a:prstGeom>
        </p:spPr>
      </p:pic>
      <p:pic>
        <p:nvPicPr>
          <p:cNvPr id="5" name="Picture 2" descr="http://sunnybrook.ca/image.asp?w=250&amp;h=375&amp;i=FoodTray.jpg">
            <a:hlinkClick r:id="rId3"/>
            <a:extLst>
              <a:ext uri="{FF2B5EF4-FFF2-40B4-BE49-F238E27FC236}">
                <a16:creationId xmlns:a16="http://schemas.microsoft.com/office/drawing/2014/main" id="{CA7E2D02-0816-4630-8100-8349EEEC4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44442">
            <a:off x="3395285" y="4391349"/>
            <a:ext cx="2586048" cy="13372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CF93BF7-7B7C-46B9-9781-E6448E2F9F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15781">
            <a:off x="7483086" y="3669598"/>
            <a:ext cx="1620929" cy="2573115"/>
          </a:xfrm>
          <a:prstGeom prst="rect">
            <a:avLst/>
          </a:prstGeom>
        </p:spPr>
      </p:pic>
    </p:spTree>
    <p:extLst>
      <p:ext uri="{BB962C8B-B14F-4D97-AF65-F5344CB8AC3E}">
        <p14:creationId xmlns:p14="http://schemas.microsoft.com/office/powerpoint/2010/main" val="348742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7669-A9D0-4EA1-BD96-2427499D9D36}"/>
              </a:ext>
            </a:extLst>
          </p:cNvPr>
          <p:cNvSpPr>
            <a:spLocks noGrp="1"/>
          </p:cNvSpPr>
          <p:nvPr>
            <p:ph type="title"/>
          </p:nvPr>
        </p:nvSpPr>
        <p:spPr/>
        <p:txBody>
          <a:bodyPr/>
          <a:lstStyle/>
          <a:p>
            <a:r>
              <a:rPr lang="en-US" b="1" dirty="0">
                <a:solidFill>
                  <a:srgbClr val="FF0000"/>
                </a:solidFill>
              </a:rPr>
              <a:t>Examples of neglect</a:t>
            </a:r>
          </a:p>
        </p:txBody>
      </p:sp>
      <p:sp>
        <p:nvSpPr>
          <p:cNvPr id="3" name="Content Placeholder 2">
            <a:extLst>
              <a:ext uri="{FF2B5EF4-FFF2-40B4-BE49-F238E27FC236}">
                <a16:creationId xmlns:a16="http://schemas.microsoft.com/office/drawing/2014/main" id="{4C8E25D3-BD65-401D-9D42-F902A48B6CB7}"/>
              </a:ext>
            </a:extLst>
          </p:cNvPr>
          <p:cNvSpPr>
            <a:spLocks noGrp="1"/>
          </p:cNvSpPr>
          <p:nvPr>
            <p:ph idx="1"/>
          </p:nvPr>
        </p:nvSpPr>
        <p:spPr/>
        <p:txBody>
          <a:bodyPr>
            <a:normAutofit fontScale="92500" lnSpcReduction="20000"/>
          </a:bodyPr>
          <a:lstStyle/>
          <a:p>
            <a:pPr marL="182245" indent="-182245"/>
            <a:r>
              <a:rPr lang="en-US" dirty="0">
                <a:solidFill>
                  <a:schemeClr val="tx1"/>
                </a:solidFill>
                <a:cs typeface="Arial"/>
              </a:rPr>
              <a:t>Incorrect body positioning -- which can cause limb contractures and skin breakdown.</a:t>
            </a:r>
          </a:p>
          <a:p>
            <a:pPr marL="0" indent="0">
              <a:buNone/>
            </a:pPr>
            <a:endParaRPr lang="en-US" dirty="0">
              <a:solidFill>
                <a:schemeClr val="tx1"/>
              </a:solidFill>
              <a:cs typeface="Arial"/>
            </a:endParaRPr>
          </a:p>
          <a:p>
            <a:pPr marL="182245" indent="-182245"/>
            <a:r>
              <a:rPr lang="en-US" dirty="0">
                <a:solidFill>
                  <a:schemeClr val="tx1"/>
                </a:solidFill>
                <a:cs typeface="Arial"/>
              </a:rPr>
              <a:t>Lack of assistance with toileting or changing of disposable briefs – which can cause incontinence, increased falls, agitation, indignity, and/or skin breakdown.</a:t>
            </a:r>
          </a:p>
          <a:p>
            <a:pPr marL="0" indent="0">
              <a:buNone/>
            </a:pPr>
            <a:endParaRPr lang="en-US" dirty="0">
              <a:solidFill>
                <a:schemeClr val="tx1"/>
              </a:solidFill>
              <a:cs typeface="Arial"/>
            </a:endParaRPr>
          </a:p>
          <a:p>
            <a:pPr marL="182245" indent="-182245"/>
            <a:r>
              <a:rPr lang="en-US" dirty="0">
                <a:solidFill>
                  <a:schemeClr val="tx1"/>
                </a:solidFill>
                <a:cs typeface="Arial"/>
              </a:rPr>
              <a:t>Lack of assistance with eating and drinking -- which can cause malnutrition and dehydration.</a:t>
            </a:r>
          </a:p>
          <a:p>
            <a:pPr marL="0" indent="0">
              <a:buNone/>
            </a:pPr>
            <a:endParaRPr lang="en-US" dirty="0">
              <a:solidFill>
                <a:schemeClr val="tx1"/>
              </a:solidFill>
              <a:cs typeface="Arial"/>
            </a:endParaRPr>
          </a:p>
          <a:p>
            <a:pPr marL="182245" indent="-182245"/>
            <a:r>
              <a:rPr lang="en-US" dirty="0">
                <a:solidFill>
                  <a:schemeClr val="tx1"/>
                </a:solidFill>
                <a:cs typeface="Arial"/>
              </a:rPr>
              <a:t>Lack of assistance with walking – which can lead to lack of mobility.</a:t>
            </a:r>
          </a:p>
          <a:p>
            <a:pPr marL="0" indent="0">
              <a:buNone/>
            </a:pPr>
            <a:endParaRPr lang="en-US" dirty="0"/>
          </a:p>
        </p:txBody>
      </p:sp>
    </p:spTree>
    <p:extLst>
      <p:ext uri="{BB962C8B-B14F-4D97-AF65-F5344CB8AC3E}">
        <p14:creationId xmlns:p14="http://schemas.microsoft.com/office/powerpoint/2010/main" val="672899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9FEF-592E-4EB7-98DC-D6E36C099222}"/>
              </a:ext>
            </a:extLst>
          </p:cNvPr>
          <p:cNvSpPr>
            <a:spLocks noGrp="1"/>
          </p:cNvSpPr>
          <p:nvPr>
            <p:ph type="title"/>
          </p:nvPr>
        </p:nvSpPr>
        <p:spPr/>
        <p:txBody>
          <a:bodyPr/>
          <a:lstStyle/>
          <a:p>
            <a:r>
              <a:rPr lang="en-US" b="1" dirty="0">
                <a:solidFill>
                  <a:srgbClr val="FF0000"/>
                </a:solidFill>
              </a:rPr>
              <a:t>Examples of neglect</a:t>
            </a:r>
          </a:p>
        </p:txBody>
      </p:sp>
      <p:sp>
        <p:nvSpPr>
          <p:cNvPr id="3" name="Content Placeholder 2">
            <a:extLst>
              <a:ext uri="{FF2B5EF4-FFF2-40B4-BE49-F238E27FC236}">
                <a16:creationId xmlns:a16="http://schemas.microsoft.com/office/drawing/2014/main" id="{DA8591E8-6F61-4568-B83F-59B85C31EED6}"/>
              </a:ext>
            </a:extLst>
          </p:cNvPr>
          <p:cNvSpPr>
            <a:spLocks noGrp="1"/>
          </p:cNvSpPr>
          <p:nvPr>
            <p:ph idx="1"/>
          </p:nvPr>
        </p:nvSpPr>
        <p:spPr/>
        <p:txBody>
          <a:bodyPr>
            <a:normAutofit fontScale="92500" lnSpcReduction="20000"/>
          </a:bodyPr>
          <a:lstStyle/>
          <a:p>
            <a:pPr marL="182245" indent="-182245"/>
            <a:r>
              <a:rPr lang="en-US" dirty="0">
                <a:solidFill>
                  <a:schemeClr val="tx1"/>
                </a:solidFill>
                <a:cs typeface="Arial"/>
              </a:rPr>
              <a:t>Lack of assistance with personal hygiene and appearance.</a:t>
            </a:r>
          </a:p>
          <a:p>
            <a:pPr marL="182245" indent="-182245"/>
            <a:endParaRPr lang="en-US" dirty="0">
              <a:solidFill>
                <a:schemeClr val="tx1"/>
              </a:solidFill>
              <a:cs typeface="Arial"/>
            </a:endParaRPr>
          </a:p>
          <a:p>
            <a:pPr marL="182245" indent="-182245"/>
            <a:r>
              <a:rPr lang="en-US" dirty="0">
                <a:solidFill>
                  <a:schemeClr val="tx1"/>
                </a:solidFill>
                <a:cs typeface="Arial"/>
              </a:rPr>
              <a:t>Ignoring call bells or cries for help. </a:t>
            </a:r>
          </a:p>
          <a:p>
            <a:pPr marL="0" indent="0">
              <a:buNone/>
            </a:pPr>
            <a:endParaRPr lang="en-US" dirty="0">
              <a:solidFill>
                <a:schemeClr val="tx1"/>
              </a:solidFill>
              <a:cs typeface="Arial"/>
            </a:endParaRPr>
          </a:p>
          <a:p>
            <a:pPr marL="182245" indent="-182245"/>
            <a:r>
              <a:rPr lang="en-US" dirty="0">
                <a:solidFill>
                  <a:schemeClr val="tx1"/>
                </a:solidFill>
                <a:cs typeface="Arial"/>
              </a:rPr>
              <a:t>Failure to or delayed contact to medical personnel when a resident has a significant change in condition.</a:t>
            </a:r>
          </a:p>
          <a:p>
            <a:pPr marL="182245" indent="-182245"/>
            <a:endParaRPr lang="en-US" dirty="0">
              <a:solidFill>
                <a:schemeClr val="tx1"/>
              </a:solidFill>
              <a:cs typeface="Arial"/>
            </a:endParaRPr>
          </a:p>
          <a:p>
            <a:pPr marL="182245" indent="-182245"/>
            <a:r>
              <a:rPr lang="en-US" dirty="0">
                <a:solidFill>
                  <a:schemeClr val="tx1"/>
                </a:solidFill>
                <a:cs typeface="Arial"/>
              </a:rPr>
              <a:t>Untreated bed sores.</a:t>
            </a:r>
          </a:p>
          <a:p>
            <a:pPr marL="0" indent="0">
              <a:buNone/>
            </a:pPr>
            <a:endParaRPr lang="en-US" dirty="0">
              <a:solidFill>
                <a:schemeClr val="tx1"/>
              </a:solidFill>
              <a:cs typeface="Arial"/>
            </a:endParaRPr>
          </a:p>
          <a:p>
            <a:pPr marL="182245" indent="-182245"/>
            <a:r>
              <a:rPr lang="en-US" dirty="0">
                <a:solidFill>
                  <a:schemeClr val="tx1"/>
                </a:solidFill>
                <a:cs typeface="Arial"/>
              </a:rPr>
              <a:t>Residents who wander away from the facility.</a:t>
            </a:r>
          </a:p>
          <a:p>
            <a:endParaRPr lang="en-US" dirty="0"/>
          </a:p>
        </p:txBody>
      </p:sp>
    </p:spTree>
    <p:extLst>
      <p:ext uri="{BB962C8B-B14F-4D97-AF65-F5344CB8AC3E}">
        <p14:creationId xmlns:p14="http://schemas.microsoft.com/office/powerpoint/2010/main" val="1693867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8911-40F6-4513-A590-CE4ED4B7E11F}"/>
              </a:ext>
            </a:extLst>
          </p:cNvPr>
          <p:cNvSpPr>
            <a:spLocks noGrp="1"/>
          </p:cNvSpPr>
          <p:nvPr>
            <p:ph type="title"/>
          </p:nvPr>
        </p:nvSpPr>
        <p:spPr/>
        <p:txBody>
          <a:bodyPr/>
          <a:lstStyle/>
          <a:p>
            <a:r>
              <a:rPr lang="en-US" b="1" dirty="0"/>
              <a:t>Stressful work environment</a:t>
            </a:r>
          </a:p>
        </p:txBody>
      </p:sp>
      <p:sp>
        <p:nvSpPr>
          <p:cNvPr id="3" name="Content Placeholder 2">
            <a:extLst>
              <a:ext uri="{FF2B5EF4-FFF2-40B4-BE49-F238E27FC236}">
                <a16:creationId xmlns:a16="http://schemas.microsoft.com/office/drawing/2014/main" id="{63426A3C-7955-4072-9884-9282EAE8B387}"/>
              </a:ext>
            </a:extLst>
          </p:cNvPr>
          <p:cNvSpPr>
            <a:spLocks noGrp="1"/>
          </p:cNvSpPr>
          <p:nvPr>
            <p:ph idx="1"/>
          </p:nvPr>
        </p:nvSpPr>
        <p:spPr/>
        <p:txBody>
          <a:bodyPr/>
          <a:lstStyle/>
          <a:p>
            <a:pPr>
              <a:buFont typeface="Wingdings" panose="05000000000000000000" pitchFamily="2" charset="2"/>
              <a:buChar char="v"/>
            </a:pPr>
            <a:r>
              <a:rPr lang="en-US" sz="2000" b="1" dirty="0">
                <a:solidFill>
                  <a:schemeClr val="tx1"/>
                </a:solidFill>
                <a:latin typeface="Comic Sans MS" panose="030F0702030302020204" pitchFamily="66" charset="0"/>
              </a:rPr>
              <a:t>Working in a long-term care facility is mentally and physically demanding! Because of this, care giving can be stressful.</a:t>
            </a:r>
          </a:p>
          <a:p>
            <a:pPr marL="0" indent="0">
              <a:buNone/>
            </a:pPr>
            <a:endParaRPr lang="en-US" sz="2000" b="1" dirty="0">
              <a:solidFill>
                <a:schemeClr val="tx1"/>
              </a:solidFill>
              <a:latin typeface="Comic Sans MS" panose="030F0702030302020204" pitchFamily="66" charset="0"/>
            </a:endParaRPr>
          </a:p>
          <a:p>
            <a:pPr>
              <a:buFont typeface="Wingdings" panose="05000000000000000000" pitchFamily="2" charset="2"/>
              <a:buChar char="v"/>
            </a:pPr>
            <a:r>
              <a:rPr lang="en-US" sz="2000" b="1" dirty="0">
                <a:solidFill>
                  <a:schemeClr val="tx1"/>
                </a:solidFill>
                <a:latin typeface="Comic Sans MS" panose="030F0702030302020204" pitchFamily="66" charset="0"/>
              </a:rPr>
              <a:t>Stress can lead to </a:t>
            </a:r>
            <a:r>
              <a:rPr lang="en-US" sz="2000" b="1" u="sng" dirty="0">
                <a:solidFill>
                  <a:schemeClr val="tx1"/>
                </a:solidFill>
                <a:latin typeface="Comic Sans MS" panose="030F0702030302020204" pitchFamily="66" charset="0"/>
              </a:rPr>
              <a:t>unintended</a:t>
            </a:r>
            <a:r>
              <a:rPr lang="en-US" sz="2000" b="1" dirty="0">
                <a:solidFill>
                  <a:schemeClr val="tx1"/>
                </a:solidFill>
                <a:latin typeface="Comic Sans MS" panose="030F0702030302020204" pitchFamily="66" charset="0"/>
              </a:rPr>
              <a:t> actions by caregivers; which may be considered abuse, neglect, or mistreatment</a:t>
            </a:r>
            <a:r>
              <a:rPr lang="en-US" sz="2000" dirty="0">
                <a:solidFill>
                  <a:schemeClr val="tx1"/>
                </a:solidFill>
                <a:latin typeface="Comic Sans MS" panose="030F0702030302020204" pitchFamily="66" charset="0"/>
              </a:rPr>
              <a:t>.  </a:t>
            </a:r>
          </a:p>
          <a:p>
            <a:pPr>
              <a:buFont typeface="Wingdings" panose="05000000000000000000" pitchFamily="2" charset="2"/>
              <a:buChar char="v"/>
            </a:pPr>
            <a:r>
              <a:rPr lang="en-US" sz="2000" b="1" dirty="0">
                <a:solidFill>
                  <a:schemeClr val="tx1"/>
                </a:solidFill>
                <a:latin typeface="Comic Sans MS" panose="030F0702030302020204" pitchFamily="66" charset="0"/>
              </a:rPr>
              <a:t>Please speak to your supervisor if you are feeling stressed.</a:t>
            </a:r>
          </a:p>
        </p:txBody>
      </p:sp>
      <p:pic>
        <p:nvPicPr>
          <p:cNvPr id="4" name="Content Placeholder 4">
            <a:extLst>
              <a:ext uri="{FF2B5EF4-FFF2-40B4-BE49-F238E27FC236}">
                <a16:creationId xmlns:a16="http://schemas.microsoft.com/office/drawing/2014/main" id="{8E2661C1-C10F-409E-81C2-14E910194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111" y="3732782"/>
            <a:ext cx="4468969" cy="3125218"/>
          </a:xfrm>
          <a:prstGeom prst="rect">
            <a:avLst/>
          </a:prstGeom>
        </p:spPr>
      </p:pic>
    </p:spTree>
    <p:extLst>
      <p:ext uri="{BB962C8B-B14F-4D97-AF65-F5344CB8AC3E}">
        <p14:creationId xmlns:p14="http://schemas.microsoft.com/office/powerpoint/2010/main" val="151269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8628-0FAF-480B-B632-A8A8B8AAA376}"/>
              </a:ext>
            </a:extLst>
          </p:cNvPr>
          <p:cNvSpPr>
            <a:spLocks noGrp="1"/>
          </p:cNvSpPr>
          <p:nvPr>
            <p:ph type="title"/>
          </p:nvPr>
        </p:nvSpPr>
        <p:spPr/>
        <p:txBody>
          <a:bodyPr/>
          <a:lstStyle/>
          <a:p>
            <a:r>
              <a:rPr lang="en-US" b="1" dirty="0">
                <a:solidFill>
                  <a:schemeClr val="tx1"/>
                </a:solidFill>
              </a:rPr>
              <a:t>Intervention Strategies with aggressive RESIDENTS</a:t>
            </a:r>
            <a:endParaRPr lang="en-US" dirty="0"/>
          </a:p>
        </p:txBody>
      </p:sp>
      <p:sp>
        <p:nvSpPr>
          <p:cNvPr id="3" name="Content Placeholder 2">
            <a:extLst>
              <a:ext uri="{FF2B5EF4-FFF2-40B4-BE49-F238E27FC236}">
                <a16:creationId xmlns:a16="http://schemas.microsoft.com/office/drawing/2014/main" id="{41D11CAA-C1AA-4587-B6CE-0F4EA9F51CDC}"/>
              </a:ext>
            </a:extLst>
          </p:cNvPr>
          <p:cNvSpPr>
            <a:spLocks noGrp="1"/>
          </p:cNvSpPr>
          <p:nvPr>
            <p:ph idx="1"/>
          </p:nvPr>
        </p:nvSpPr>
        <p:spPr/>
        <p:txBody>
          <a:bodyPr>
            <a:normAutofit fontScale="92500" lnSpcReduction="10000"/>
          </a:bodyPr>
          <a:lstStyle/>
          <a:p>
            <a:pPr>
              <a:buFont typeface="Wingdings" panose="05000000000000000000" pitchFamily="2" charset="2"/>
              <a:buChar char="v"/>
            </a:pPr>
            <a:r>
              <a:rPr lang="en-US" sz="2000" dirty="0">
                <a:solidFill>
                  <a:schemeClr val="tx1"/>
                </a:solidFill>
                <a:latin typeface="Comic Sans MS" panose="030F0702030302020204" pitchFamily="66" charset="0"/>
              </a:rPr>
              <a:t>Always deal with a resident in a calm, non threatening manner</a:t>
            </a:r>
          </a:p>
          <a:p>
            <a:pPr>
              <a:buFont typeface="Wingdings" panose="05000000000000000000" pitchFamily="2" charset="2"/>
              <a:buChar char="v"/>
            </a:pPr>
            <a:r>
              <a:rPr lang="en-US" sz="2000" dirty="0">
                <a:solidFill>
                  <a:schemeClr val="tx1"/>
                </a:solidFill>
                <a:latin typeface="Comic Sans MS" panose="030F0702030302020204" pitchFamily="66" charset="0"/>
              </a:rPr>
              <a:t>Be aware of the residents body language, try to maintain eye contact</a:t>
            </a:r>
          </a:p>
          <a:p>
            <a:pPr>
              <a:buFont typeface="Wingdings" panose="05000000000000000000" pitchFamily="2" charset="2"/>
              <a:buChar char="v"/>
            </a:pPr>
            <a:r>
              <a:rPr lang="en-US" sz="2000" dirty="0">
                <a:solidFill>
                  <a:schemeClr val="tx1"/>
                </a:solidFill>
                <a:latin typeface="Comic Sans MS" panose="030F0702030302020204" pitchFamily="66" charset="0"/>
              </a:rPr>
              <a:t>Put yourself in the place of the resident, try to gain a genuine understanding of the person as a individual </a:t>
            </a:r>
          </a:p>
          <a:p>
            <a:pPr>
              <a:buFont typeface="Wingdings" panose="05000000000000000000" pitchFamily="2" charset="2"/>
              <a:buChar char="v"/>
            </a:pPr>
            <a:r>
              <a:rPr lang="en-US" sz="2000" dirty="0">
                <a:solidFill>
                  <a:schemeClr val="tx1"/>
                </a:solidFill>
                <a:latin typeface="Comic Sans MS" panose="030F0702030302020204" pitchFamily="66" charset="0"/>
              </a:rPr>
              <a:t>If you feel like you may lose control of the situation, walk away(provided the resident is in a safe environment) </a:t>
            </a:r>
          </a:p>
          <a:p>
            <a:pPr>
              <a:buFont typeface="Wingdings" panose="05000000000000000000" pitchFamily="2" charset="2"/>
              <a:buChar char="v"/>
            </a:pPr>
            <a:r>
              <a:rPr lang="en-US" sz="2000" dirty="0">
                <a:solidFill>
                  <a:schemeClr val="tx1"/>
                </a:solidFill>
                <a:latin typeface="Comic Sans MS" panose="030F0702030302020204" pitchFamily="66" charset="0"/>
              </a:rPr>
              <a:t>Try to regain control of your emotions, use different stress relief techniques</a:t>
            </a:r>
          </a:p>
          <a:p>
            <a:pPr>
              <a:buFont typeface="Wingdings" panose="05000000000000000000" pitchFamily="2" charset="2"/>
              <a:buChar char="v"/>
            </a:pPr>
            <a:r>
              <a:rPr lang="en-US" sz="2000" dirty="0">
                <a:solidFill>
                  <a:schemeClr val="tx1"/>
                </a:solidFill>
                <a:latin typeface="Comic Sans MS" panose="030F0702030302020204" pitchFamily="66" charset="0"/>
              </a:rPr>
              <a:t>ALWAYS get help from a coworker.  If you are unsure in anyway, always ask for assistance</a:t>
            </a:r>
            <a:r>
              <a:rPr lang="en-US" sz="2000" dirty="0">
                <a:latin typeface="Comic Sans MS" panose="030F0702030302020204" pitchFamily="66" charset="0"/>
              </a:rPr>
              <a:t>.  </a:t>
            </a:r>
          </a:p>
          <a:p>
            <a:pPr marL="0" indent="0">
              <a:buNone/>
            </a:pPr>
            <a:endParaRPr lang="en-US" dirty="0"/>
          </a:p>
        </p:txBody>
      </p:sp>
      <p:pic>
        <p:nvPicPr>
          <p:cNvPr id="4" name="Content Placeholder 5">
            <a:extLst>
              <a:ext uri="{FF2B5EF4-FFF2-40B4-BE49-F238E27FC236}">
                <a16:creationId xmlns:a16="http://schemas.microsoft.com/office/drawing/2014/main" id="{25135AA7-0068-4B55-ACAB-DCDBADCBF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44" y="3992690"/>
            <a:ext cx="3165314" cy="2240616"/>
          </a:xfrm>
          <a:prstGeom prst="rect">
            <a:avLst/>
          </a:prstGeom>
        </p:spPr>
      </p:pic>
    </p:spTree>
    <p:extLst>
      <p:ext uri="{BB962C8B-B14F-4D97-AF65-F5344CB8AC3E}">
        <p14:creationId xmlns:p14="http://schemas.microsoft.com/office/powerpoint/2010/main" val="109925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9A0C-2F17-4ABB-B18B-6B7FD18DA51C}"/>
              </a:ext>
            </a:extLst>
          </p:cNvPr>
          <p:cNvSpPr>
            <a:spLocks noGrp="1"/>
          </p:cNvSpPr>
          <p:nvPr>
            <p:ph type="title"/>
          </p:nvPr>
        </p:nvSpPr>
        <p:spPr>
          <a:xfrm>
            <a:off x="684211" y="5141842"/>
            <a:ext cx="11083719" cy="1391479"/>
          </a:xfrm>
        </p:spPr>
        <p:txBody>
          <a:bodyPr/>
          <a:lstStyle/>
          <a:p>
            <a:r>
              <a:rPr lang="en-US" b="1" dirty="0"/>
              <a:t>NC bill of rights for nursing home residents</a:t>
            </a:r>
          </a:p>
        </p:txBody>
      </p:sp>
      <p:sp>
        <p:nvSpPr>
          <p:cNvPr id="3" name="Content Placeholder 2">
            <a:extLst>
              <a:ext uri="{FF2B5EF4-FFF2-40B4-BE49-F238E27FC236}">
                <a16:creationId xmlns:a16="http://schemas.microsoft.com/office/drawing/2014/main" id="{13A05CF0-B00B-45CC-9BB1-FD9FAA46397A}"/>
              </a:ext>
            </a:extLst>
          </p:cNvPr>
          <p:cNvSpPr>
            <a:spLocks noGrp="1"/>
          </p:cNvSpPr>
          <p:nvPr>
            <p:ph idx="1"/>
          </p:nvPr>
        </p:nvSpPr>
        <p:spPr>
          <a:xfrm>
            <a:off x="684212" y="685800"/>
            <a:ext cx="7704414" cy="4456042"/>
          </a:xfrm>
        </p:spPr>
        <p:txBody>
          <a:bodyPr>
            <a:normAutofit fontScale="85000" lnSpcReduction="20000"/>
          </a:bodyPr>
          <a:lstStyle/>
          <a:p>
            <a:r>
              <a:rPr lang="en-US" sz="2000" b="1" dirty="0">
                <a:solidFill>
                  <a:schemeClr val="tx1"/>
                </a:solidFill>
                <a:latin typeface="Comic Sans MS" panose="030F0702030302020204" pitchFamily="66" charset="0"/>
              </a:rPr>
              <a:t>The North Carolina Nursing Home Patients’ Bill of Rights protect, among other things, the following rights of residents:</a:t>
            </a:r>
          </a:p>
          <a:p>
            <a:pPr>
              <a:buFont typeface="Wingdings" panose="05000000000000000000" pitchFamily="2" charset="2"/>
              <a:buChar char="v"/>
            </a:pPr>
            <a:r>
              <a:rPr lang="en-US" sz="2000" b="1" dirty="0">
                <a:solidFill>
                  <a:schemeClr val="tx1"/>
                </a:solidFill>
                <a:latin typeface="Comic Sans MS" panose="030F0702030302020204" pitchFamily="66" charset="0"/>
              </a:rPr>
              <a:t>To receive care that is appropriate, adequate, and in compliance with the law</a:t>
            </a:r>
          </a:p>
          <a:p>
            <a:pPr>
              <a:buFont typeface="Wingdings" panose="05000000000000000000" pitchFamily="2" charset="2"/>
              <a:buChar char="v"/>
            </a:pPr>
            <a:r>
              <a:rPr lang="en-US" sz="2000" b="1" dirty="0">
                <a:solidFill>
                  <a:schemeClr val="tx1"/>
                </a:solidFill>
                <a:latin typeface="Comic Sans MS" panose="030F0702030302020204" pitchFamily="66" charset="0"/>
              </a:rPr>
              <a:t>To be treated with consideration and respect</a:t>
            </a:r>
          </a:p>
          <a:p>
            <a:pPr>
              <a:buFont typeface="Wingdings" panose="05000000000000000000" pitchFamily="2" charset="2"/>
              <a:buChar char="v"/>
            </a:pPr>
            <a:r>
              <a:rPr lang="en-US" sz="2000" b="1" dirty="0">
                <a:solidFill>
                  <a:schemeClr val="tx1"/>
                </a:solidFill>
                <a:latin typeface="Comic Sans MS" panose="030F0702030302020204" pitchFamily="66" charset="0"/>
              </a:rPr>
              <a:t>To receive a bill itemizing charges for treatment received</a:t>
            </a:r>
          </a:p>
          <a:p>
            <a:pPr>
              <a:buFont typeface="Wingdings" panose="05000000000000000000" pitchFamily="2" charset="2"/>
              <a:buChar char="v"/>
            </a:pPr>
            <a:r>
              <a:rPr lang="en-US" sz="2000" b="1" dirty="0">
                <a:solidFill>
                  <a:schemeClr val="tx1"/>
                </a:solidFill>
                <a:latin typeface="Comic Sans MS" panose="030F0702030302020204" pitchFamily="66" charset="0"/>
              </a:rPr>
              <a:t>Privacy</a:t>
            </a:r>
          </a:p>
          <a:p>
            <a:pPr>
              <a:buFont typeface="Wingdings" panose="05000000000000000000" pitchFamily="2" charset="2"/>
              <a:buChar char="v"/>
            </a:pPr>
            <a:r>
              <a:rPr lang="en-US" sz="2000" b="1" dirty="0">
                <a:solidFill>
                  <a:schemeClr val="tx1"/>
                </a:solidFill>
                <a:latin typeface="Comic Sans MS" panose="030F0702030302020204" pitchFamily="66" charset="0"/>
              </a:rPr>
              <a:t>To be free of abuse and of physical or chemical restraints</a:t>
            </a:r>
          </a:p>
          <a:p>
            <a:pPr>
              <a:buFont typeface="Wingdings" panose="05000000000000000000" pitchFamily="2" charset="2"/>
              <a:buChar char="v"/>
            </a:pPr>
            <a:r>
              <a:rPr lang="en-US" sz="2000" b="1" dirty="0">
                <a:solidFill>
                  <a:schemeClr val="tx1"/>
                </a:solidFill>
                <a:latin typeface="Comic Sans MS" panose="030F0702030302020204" pitchFamily="66" charset="0"/>
              </a:rPr>
              <a:t>To receive a reasonable response from the nursing home to all requests</a:t>
            </a:r>
          </a:p>
          <a:p>
            <a:pPr>
              <a:buFont typeface="Wingdings" panose="05000000000000000000" pitchFamily="2" charset="2"/>
              <a:buChar char="v"/>
            </a:pPr>
            <a:r>
              <a:rPr lang="en-US" sz="2000" b="1" dirty="0">
                <a:solidFill>
                  <a:schemeClr val="tx1"/>
                </a:solidFill>
                <a:latin typeface="Comic Sans MS" panose="030F0702030302020204" pitchFamily="66" charset="0"/>
              </a:rPr>
              <a:t>To associate and communicate privately with friends of their own choosing</a:t>
            </a:r>
          </a:p>
          <a:p>
            <a:pPr>
              <a:buFont typeface="Wingdings" panose="05000000000000000000" pitchFamily="2" charset="2"/>
              <a:buChar char="v"/>
            </a:pPr>
            <a:r>
              <a:rPr lang="en-US" sz="2000" b="1" dirty="0">
                <a:solidFill>
                  <a:schemeClr val="tx1"/>
                </a:solidFill>
                <a:latin typeface="Comic Sans MS" panose="030F0702030302020204" pitchFamily="66" charset="0"/>
              </a:rPr>
              <a:t>To be free from work in the facility, and,</a:t>
            </a:r>
          </a:p>
          <a:p>
            <a:pPr>
              <a:buFont typeface="Wingdings" panose="05000000000000000000" pitchFamily="2" charset="2"/>
              <a:buChar char="v"/>
            </a:pPr>
            <a:r>
              <a:rPr lang="en-US" sz="2000" b="1" dirty="0">
                <a:solidFill>
                  <a:schemeClr val="tx1"/>
                </a:solidFill>
                <a:latin typeface="Comic Sans MS" panose="030F0702030302020204" pitchFamily="66" charset="0"/>
              </a:rPr>
              <a:t>To retain their personal possessions</a:t>
            </a:r>
          </a:p>
          <a:p>
            <a:endParaRPr lang="en-US" dirty="0"/>
          </a:p>
        </p:txBody>
      </p:sp>
      <p:pic>
        <p:nvPicPr>
          <p:cNvPr id="4" name="Picture 3">
            <a:extLst>
              <a:ext uri="{FF2B5EF4-FFF2-40B4-BE49-F238E27FC236}">
                <a16:creationId xmlns:a16="http://schemas.microsoft.com/office/drawing/2014/main" id="{CB84F378-8425-4070-8AEB-350401D1F6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172" y="548028"/>
            <a:ext cx="2650211" cy="4731586"/>
          </a:xfrm>
          <a:prstGeom prst="rect">
            <a:avLst/>
          </a:prstGeom>
        </p:spPr>
      </p:pic>
    </p:spTree>
    <p:extLst>
      <p:ext uri="{BB962C8B-B14F-4D97-AF65-F5344CB8AC3E}">
        <p14:creationId xmlns:p14="http://schemas.microsoft.com/office/powerpoint/2010/main" val="110667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81A5-A15A-4B35-9E54-F52AD762B77F}"/>
              </a:ext>
            </a:extLst>
          </p:cNvPr>
          <p:cNvSpPr>
            <a:spLocks noGrp="1"/>
          </p:cNvSpPr>
          <p:nvPr>
            <p:ph type="title"/>
          </p:nvPr>
        </p:nvSpPr>
        <p:spPr/>
        <p:txBody>
          <a:bodyPr/>
          <a:lstStyle/>
          <a:p>
            <a:r>
              <a:rPr lang="en-US" b="1" dirty="0"/>
              <a:t>Resident rights</a:t>
            </a:r>
          </a:p>
        </p:txBody>
      </p:sp>
      <p:sp>
        <p:nvSpPr>
          <p:cNvPr id="3" name="Content Placeholder 2">
            <a:extLst>
              <a:ext uri="{FF2B5EF4-FFF2-40B4-BE49-F238E27FC236}">
                <a16:creationId xmlns:a16="http://schemas.microsoft.com/office/drawing/2014/main" id="{5073C5A0-308D-42D9-B731-9982A260DA25}"/>
              </a:ext>
            </a:extLst>
          </p:cNvPr>
          <p:cNvSpPr>
            <a:spLocks noGrp="1"/>
          </p:cNvSpPr>
          <p:nvPr>
            <p:ph idx="1"/>
          </p:nvPr>
        </p:nvSpPr>
        <p:spPr/>
        <p:txBody>
          <a:bodyPr/>
          <a:lstStyle/>
          <a:p>
            <a:pPr>
              <a:buFont typeface="Wingdings" panose="05000000000000000000" pitchFamily="2" charset="2"/>
              <a:buChar char="v"/>
            </a:pPr>
            <a:r>
              <a:rPr lang="en-US" sz="2000" dirty="0">
                <a:solidFill>
                  <a:schemeClr val="tx1"/>
                </a:solidFill>
                <a:latin typeface="Comic Sans MS" panose="030F0702030302020204" pitchFamily="66" charset="0"/>
              </a:rPr>
              <a:t>Older adults do not lose the right to make decisions regarding all aspect of life. </a:t>
            </a:r>
          </a:p>
          <a:p>
            <a:pPr>
              <a:buFont typeface="Wingdings" panose="05000000000000000000" pitchFamily="2" charset="2"/>
              <a:buChar char="v"/>
            </a:pPr>
            <a:r>
              <a:rPr lang="en-US" sz="2000" dirty="0">
                <a:solidFill>
                  <a:schemeClr val="tx1"/>
                </a:solidFill>
                <a:latin typeface="Comic Sans MS" panose="030F0702030302020204" pitchFamily="66" charset="0"/>
              </a:rPr>
              <a:t>Residents rights protect older adults’ right to continue participating in and managing their life when staying at a facility.</a:t>
            </a:r>
          </a:p>
          <a:p>
            <a:endParaRPr lang="en-US" dirty="0"/>
          </a:p>
        </p:txBody>
      </p:sp>
      <p:pic>
        <p:nvPicPr>
          <p:cNvPr id="4" name="Content Placeholder 4">
            <a:extLst>
              <a:ext uri="{FF2B5EF4-FFF2-40B4-BE49-F238E27FC236}">
                <a16:creationId xmlns:a16="http://schemas.microsoft.com/office/drawing/2014/main" id="{1F02A838-41A4-4D3B-B3CD-064C099F2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84534">
            <a:off x="7196048" y="3386468"/>
            <a:ext cx="3178782" cy="2652795"/>
          </a:xfrm>
          <a:prstGeom prst="rect">
            <a:avLst/>
          </a:prstGeom>
        </p:spPr>
      </p:pic>
    </p:spTree>
    <p:extLst>
      <p:ext uri="{BB962C8B-B14F-4D97-AF65-F5344CB8AC3E}">
        <p14:creationId xmlns:p14="http://schemas.microsoft.com/office/powerpoint/2010/main" val="412520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8170-55FD-49E3-A24B-A7A5DB1CA3B0}"/>
              </a:ext>
            </a:extLst>
          </p:cNvPr>
          <p:cNvSpPr>
            <a:spLocks noGrp="1"/>
          </p:cNvSpPr>
          <p:nvPr>
            <p:ph type="title"/>
          </p:nvPr>
        </p:nvSpPr>
        <p:spPr>
          <a:xfrm flipH="1" flipV="1">
            <a:off x="9218611" y="5994399"/>
            <a:ext cx="45719"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B7382BE-9022-4233-A88E-FEB71639B16C}"/>
              </a:ext>
            </a:extLst>
          </p:cNvPr>
          <p:cNvSpPr>
            <a:spLocks noGrp="1"/>
          </p:cNvSpPr>
          <p:nvPr>
            <p:ph idx="1"/>
          </p:nvPr>
        </p:nvSpPr>
        <p:spPr>
          <a:xfrm>
            <a:off x="684212" y="265043"/>
            <a:ext cx="6352693" cy="6400799"/>
          </a:xfrm>
        </p:spPr>
        <p:txBody>
          <a:bodyPr/>
          <a:lstStyle/>
          <a:p>
            <a:pPr>
              <a:buClrTx/>
              <a:buFontTx/>
              <a:buChar char="•"/>
            </a:pPr>
            <a:r>
              <a:rPr lang="en-US" dirty="0">
                <a:solidFill>
                  <a:schemeClr val="tx1"/>
                </a:solidFill>
                <a:latin typeface="Comic Sans MS" panose="030F0702030302020204" pitchFamily="66" charset="0"/>
              </a:rPr>
              <a:t>Therapy services</a:t>
            </a:r>
            <a:r>
              <a:rPr lang="en-US" sz="2000" dirty="0">
                <a:solidFill>
                  <a:schemeClr val="tx1"/>
                </a:solidFill>
                <a:latin typeface="Comic Sans MS" panose="030F0702030302020204" pitchFamily="66" charset="0"/>
              </a:rPr>
              <a:t> will provide the medically related services to attain or maintain the highest practicable physical, mental and psychosocial well being of each resident.</a:t>
            </a:r>
          </a:p>
          <a:p>
            <a:pPr>
              <a:buClrTx/>
              <a:buFontTx/>
              <a:buChar char="•"/>
            </a:pPr>
            <a:endParaRPr lang="en-US" sz="2000" dirty="0">
              <a:solidFill>
                <a:schemeClr val="tx1"/>
              </a:solidFill>
              <a:latin typeface="Comic Sans MS" panose="030F0702030302020204" pitchFamily="66" charset="0"/>
            </a:endParaRPr>
          </a:p>
          <a:p>
            <a:pPr>
              <a:buClrTx/>
              <a:buFontTx/>
              <a:buChar char="•"/>
            </a:pPr>
            <a:r>
              <a:rPr lang="en-US" sz="2000" dirty="0">
                <a:solidFill>
                  <a:schemeClr val="tx1"/>
                </a:solidFill>
                <a:latin typeface="Comic Sans MS" panose="030F0702030302020204" pitchFamily="66" charset="0"/>
              </a:rPr>
              <a:t>The therapy staff will assure that the residents are cared for in a manner and in an environment that promotes maintenance or enhancement of each resident’s quality of life, dignity and respect in full recognition of his or her individuality</a:t>
            </a:r>
          </a:p>
          <a:p>
            <a:pPr>
              <a:buClrTx/>
              <a:buFontTx/>
              <a:buChar char="•"/>
            </a:pPr>
            <a:endParaRPr lang="en-US" dirty="0">
              <a:solidFill>
                <a:schemeClr val="tx1"/>
              </a:solidFill>
              <a:latin typeface="Comic Sans MS" panose="030F0702030302020204" pitchFamily="66" charset="0"/>
            </a:endParaRPr>
          </a:p>
          <a:p>
            <a:pPr>
              <a:buClrTx/>
              <a:buFontTx/>
              <a:buChar char="•"/>
            </a:pPr>
            <a:r>
              <a:rPr lang="en-US" dirty="0">
                <a:solidFill>
                  <a:schemeClr val="tx1"/>
                </a:solidFill>
                <a:latin typeface="Comic Sans MS" panose="030F0702030302020204" pitchFamily="66" charset="0"/>
              </a:rPr>
              <a:t>No one should assume that a resident will deteriorate, fall, become demented, </a:t>
            </a:r>
            <a:r>
              <a:rPr lang="en-US" dirty="0" err="1">
                <a:solidFill>
                  <a:schemeClr val="tx1"/>
                </a:solidFill>
                <a:latin typeface="Comic Sans MS" panose="030F0702030302020204" pitchFamily="66" charset="0"/>
              </a:rPr>
              <a:t>etc</a:t>
            </a:r>
            <a:r>
              <a:rPr lang="en-US" dirty="0">
                <a:solidFill>
                  <a:schemeClr val="tx1"/>
                </a:solidFill>
                <a:latin typeface="Comic Sans MS" panose="030F0702030302020204" pitchFamily="66" charset="0"/>
              </a:rPr>
              <a:t>, just because of age or diagnosis</a:t>
            </a:r>
            <a:endParaRPr lang="en-US" dirty="0">
              <a:solidFill>
                <a:schemeClr val="tx1"/>
              </a:solidFill>
            </a:endParaRPr>
          </a:p>
        </p:txBody>
      </p:sp>
      <p:pic>
        <p:nvPicPr>
          <p:cNvPr id="4" name="Content Placeholder 6">
            <a:extLst>
              <a:ext uri="{FF2B5EF4-FFF2-40B4-BE49-F238E27FC236}">
                <a16:creationId xmlns:a16="http://schemas.microsoft.com/office/drawing/2014/main" id="{8FA7878C-6F1D-4FAB-92CD-C3809665B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905" y="1808837"/>
            <a:ext cx="4702841" cy="3240325"/>
          </a:xfrm>
          <a:prstGeom prst="rect">
            <a:avLst/>
          </a:prstGeom>
        </p:spPr>
      </p:pic>
    </p:spTree>
    <p:extLst>
      <p:ext uri="{BB962C8B-B14F-4D97-AF65-F5344CB8AC3E}">
        <p14:creationId xmlns:p14="http://schemas.microsoft.com/office/powerpoint/2010/main" val="2406918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0C05-889A-47B6-B025-CDB5C88A9454}"/>
              </a:ext>
            </a:extLst>
          </p:cNvPr>
          <p:cNvSpPr>
            <a:spLocks noGrp="1"/>
          </p:cNvSpPr>
          <p:nvPr>
            <p:ph type="title"/>
          </p:nvPr>
        </p:nvSpPr>
        <p:spPr/>
        <p:txBody>
          <a:bodyPr/>
          <a:lstStyle/>
          <a:p>
            <a:r>
              <a:rPr lang="en-US" b="1" dirty="0"/>
              <a:t>dignity</a:t>
            </a:r>
          </a:p>
        </p:txBody>
      </p:sp>
      <p:sp>
        <p:nvSpPr>
          <p:cNvPr id="3" name="Content Placeholder 2">
            <a:extLst>
              <a:ext uri="{FF2B5EF4-FFF2-40B4-BE49-F238E27FC236}">
                <a16:creationId xmlns:a16="http://schemas.microsoft.com/office/drawing/2014/main" id="{3B5E339F-451A-4759-8B73-E28F10F3FC3E}"/>
              </a:ext>
            </a:extLst>
          </p:cNvPr>
          <p:cNvSpPr>
            <a:spLocks noGrp="1"/>
          </p:cNvSpPr>
          <p:nvPr>
            <p:ph idx="1"/>
          </p:nvPr>
        </p:nvSpPr>
        <p:spPr/>
        <p:txBody>
          <a:bodyPr/>
          <a:lstStyle/>
          <a:p>
            <a:r>
              <a:rPr lang="en-US" sz="2400" dirty="0">
                <a:solidFill>
                  <a:schemeClr val="tx1"/>
                </a:solidFill>
                <a:latin typeface="Comic Sans MS" panose="030F0702030302020204" pitchFamily="66" charset="0"/>
              </a:rPr>
              <a:t>The resident has the right to have personal privacy in the facility.  All staff members, visitors and volunteers have the responsibility to provide for each resident the respect and dignity and the right to privacy at all times.  </a:t>
            </a:r>
          </a:p>
          <a:p>
            <a:endParaRPr lang="en-US" dirty="0"/>
          </a:p>
        </p:txBody>
      </p:sp>
      <p:pic>
        <p:nvPicPr>
          <p:cNvPr id="4" name="Content Placeholder 6">
            <a:extLst>
              <a:ext uri="{FF2B5EF4-FFF2-40B4-BE49-F238E27FC236}">
                <a16:creationId xmlns:a16="http://schemas.microsoft.com/office/drawing/2014/main" id="{7642E17A-3159-43D3-B18F-F62BB93075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4347" y="3429000"/>
            <a:ext cx="3288349" cy="3054372"/>
          </a:xfrm>
          <a:prstGeom prst="rect">
            <a:avLst/>
          </a:prstGeom>
        </p:spPr>
      </p:pic>
    </p:spTree>
    <p:extLst>
      <p:ext uri="{BB962C8B-B14F-4D97-AF65-F5344CB8AC3E}">
        <p14:creationId xmlns:p14="http://schemas.microsoft.com/office/powerpoint/2010/main" val="28724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6428-BD7F-407C-8134-866B6BAD243E}"/>
              </a:ext>
            </a:extLst>
          </p:cNvPr>
          <p:cNvSpPr>
            <a:spLocks noGrp="1"/>
          </p:cNvSpPr>
          <p:nvPr>
            <p:ph type="title"/>
          </p:nvPr>
        </p:nvSpPr>
        <p:spPr>
          <a:xfrm>
            <a:off x="503583" y="5009322"/>
            <a:ext cx="8998226" cy="1162878"/>
          </a:xfrm>
        </p:spPr>
        <p:txBody>
          <a:bodyPr/>
          <a:lstStyle/>
          <a:p>
            <a:r>
              <a:rPr lang="en-US" b="1" dirty="0"/>
              <a:t>privacy</a:t>
            </a:r>
          </a:p>
        </p:txBody>
      </p:sp>
      <p:sp>
        <p:nvSpPr>
          <p:cNvPr id="3" name="Content Placeholder 2">
            <a:extLst>
              <a:ext uri="{FF2B5EF4-FFF2-40B4-BE49-F238E27FC236}">
                <a16:creationId xmlns:a16="http://schemas.microsoft.com/office/drawing/2014/main" id="{B642F5D5-507B-4D9C-80EC-F512DCFF96A3}"/>
              </a:ext>
            </a:extLst>
          </p:cNvPr>
          <p:cNvSpPr>
            <a:spLocks noGrp="1"/>
          </p:cNvSpPr>
          <p:nvPr>
            <p:ph idx="1"/>
          </p:nvPr>
        </p:nvSpPr>
        <p:spPr>
          <a:xfrm>
            <a:off x="684212" y="685800"/>
            <a:ext cx="6869527" cy="4495800"/>
          </a:xfrm>
        </p:spPr>
        <p:txBody>
          <a:bodyPr/>
          <a:lstStyle/>
          <a:p>
            <a:pPr>
              <a:buFont typeface="Wingdings" panose="05000000000000000000" pitchFamily="2" charset="2"/>
              <a:buChar char="v"/>
            </a:pPr>
            <a:r>
              <a:rPr lang="en-US" sz="2000" dirty="0">
                <a:solidFill>
                  <a:schemeClr val="tx1"/>
                </a:solidFill>
                <a:latin typeface="Comic Sans MS" panose="030F0702030302020204" pitchFamily="66" charset="0"/>
              </a:rPr>
              <a:t>You MUST always knock on the resident room door and DO NOT enter unless verbally instructed to do so.  </a:t>
            </a:r>
          </a:p>
          <a:p>
            <a:pPr>
              <a:buFont typeface="Wingdings" panose="05000000000000000000" pitchFamily="2" charset="2"/>
              <a:buChar char="v"/>
            </a:pPr>
            <a:r>
              <a:rPr lang="en-US" sz="2000" dirty="0">
                <a:solidFill>
                  <a:schemeClr val="tx1"/>
                </a:solidFill>
                <a:latin typeface="Comic Sans MS" panose="030F0702030302020204" pitchFamily="66" charset="0"/>
              </a:rPr>
              <a:t>Staff members must draw privacy curtain and resident room blinds for all care being given to resident.</a:t>
            </a:r>
          </a:p>
          <a:p>
            <a:pPr>
              <a:buFont typeface="Wingdings" panose="05000000000000000000" pitchFamily="2" charset="2"/>
              <a:buChar char="v"/>
            </a:pPr>
            <a:r>
              <a:rPr lang="en-US" sz="2000" dirty="0">
                <a:solidFill>
                  <a:schemeClr val="tx1"/>
                </a:solidFill>
                <a:latin typeface="Comic Sans MS" panose="030F0702030302020204" pitchFamily="66" charset="0"/>
              </a:rPr>
              <a:t>No one except those responsible in delivering care at that time, is allowed behind closed curtains.  </a:t>
            </a:r>
          </a:p>
          <a:p>
            <a:pPr>
              <a:buFont typeface="Wingdings" panose="05000000000000000000" pitchFamily="2" charset="2"/>
              <a:buChar char="v"/>
            </a:pPr>
            <a:r>
              <a:rPr lang="en-US" sz="2000" dirty="0">
                <a:solidFill>
                  <a:schemeClr val="tx1"/>
                </a:solidFill>
                <a:latin typeface="Comic Sans MS" panose="030F0702030302020204" pitchFamily="66" charset="0"/>
              </a:rPr>
              <a:t>No pictures or videos may be taken of the resident or their room without written permission.  This will be considered an act of abuse and will be investigated.  </a:t>
            </a:r>
            <a:endParaRPr lang="en-US" sz="2000" dirty="0">
              <a:solidFill>
                <a:schemeClr val="tx1"/>
              </a:solidFill>
            </a:endParaRPr>
          </a:p>
          <a:p>
            <a:pPr marL="0" indent="0">
              <a:buNone/>
            </a:pPr>
            <a:endParaRPr lang="en-US" dirty="0"/>
          </a:p>
        </p:txBody>
      </p:sp>
      <p:pic>
        <p:nvPicPr>
          <p:cNvPr id="4" name="Content Placeholder 4">
            <a:extLst>
              <a:ext uri="{FF2B5EF4-FFF2-40B4-BE49-F238E27FC236}">
                <a16:creationId xmlns:a16="http://schemas.microsoft.com/office/drawing/2014/main" id="{94EA789D-952A-4711-9450-B2708D3D5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368" y="1293743"/>
            <a:ext cx="3206016" cy="4270514"/>
          </a:xfrm>
          <a:prstGeom prst="rect">
            <a:avLst/>
          </a:prstGeom>
        </p:spPr>
      </p:pic>
    </p:spTree>
    <p:extLst>
      <p:ext uri="{BB962C8B-B14F-4D97-AF65-F5344CB8AC3E}">
        <p14:creationId xmlns:p14="http://schemas.microsoft.com/office/powerpoint/2010/main" val="28543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5E6B-5C94-4CA4-968D-69366C4F3E86}"/>
              </a:ext>
            </a:extLst>
          </p:cNvPr>
          <p:cNvSpPr>
            <a:spLocks noGrp="1"/>
          </p:cNvSpPr>
          <p:nvPr>
            <p:ph type="title"/>
          </p:nvPr>
        </p:nvSpPr>
        <p:spPr>
          <a:xfrm>
            <a:off x="684212" y="4487332"/>
            <a:ext cx="10778918" cy="1780946"/>
          </a:xfrm>
        </p:spPr>
        <p:txBody>
          <a:bodyPr/>
          <a:lstStyle/>
          <a:p>
            <a:r>
              <a:rPr lang="en-US" b="1" dirty="0"/>
              <a:t>Care decisions and advance directives</a:t>
            </a:r>
          </a:p>
        </p:txBody>
      </p:sp>
      <p:sp>
        <p:nvSpPr>
          <p:cNvPr id="3" name="Content Placeholder 2">
            <a:extLst>
              <a:ext uri="{FF2B5EF4-FFF2-40B4-BE49-F238E27FC236}">
                <a16:creationId xmlns:a16="http://schemas.microsoft.com/office/drawing/2014/main" id="{E6F2F4B8-DAB9-4F5F-AB69-8A623FBCB1A6}"/>
              </a:ext>
            </a:extLst>
          </p:cNvPr>
          <p:cNvSpPr>
            <a:spLocks noGrp="1"/>
          </p:cNvSpPr>
          <p:nvPr>
            <p:ph idx="1"/>
          </p:nvPr>
        </p:nvSpPr>
        <p:spPr>
          <a:xfrm>
            <a:off x="684212" y="685800"/>
            <a:ext cx="7399614" cy="4164496"/>
          </a:xfrm>
        </p:spPr>
        <p:txBody>
          <a:bodyPr/>
          <a:lstStyle/>
          <a:p>
            <a:r>
              <a:rPr lang="en-US" b="1" dirty="0">
                <a:solidFill>
                  <a:schemeClr val="tx1"/>
                </a:solidFill>
                <a:latin typeface="Comic Sans MS" panose="030F0702030302020204" pitchFamily="66" charset="0"/>
              </a:rPr>
              <a:t>Advance Directive</a:t>
            </a:r>
          </a:p>
          <a:p>
            <a:pPr lvl="1"/>
            <a:r>
              <a:rPr lang="en-US" sz="2200" b="1" dirty="0">
                <a:solidFill>
                  <a:schemeClr val="tx1"/>
                </a:solidFill>
                <a:latin typeface="Comic Sans MS" panose="030F0702030302020204" pitchFamily="66" charset="0"/>
              </a:rPr>
              <a:t>This is a set of directions given about the medical and mental health care an individual would want if they ever are unable to make their own decisions</a:t>
            </a:r>
          </a:p>
          <a:p>
            <a:pPr lvl="1"/>
            <a:r>
              <a:rPr lang="en-US" sz="2400" b="1" dirty="0">
                <a:solidFill>
                  <a:schemeClr val="tx1"/>
                </a:solidFill>
                <a:latin typeface="Comic Sans MS" panose="030F0702030302020204" pitchFamily="66" charset="0"/>
              </a:rPr>
              <a:t>Be sure to know your resident’s wishes so we can honor them.</a:t>
            </a:r>
          </a:p>
          <a:p>
            <a:pPr lvl="1"/>
            <a:r>
              <a:rPr lang="en-US" sz="2400" b="1" dirty="0">
                <a:solidFill>
                  <a:schemeClr val="tx1"/>
                </a:solidFill>
                <a:latin typeface="Comic Sans MS" panose="030F0702030302020204" pitchFamily="66" charset="0"/>
              </a:rPr>
              <a:t>Ex: Do Not Resuscitate, Power of Attorney</a:t>
            </a:r>
          </a:p>
          <a:p>
            <a:endParaRPr lang="en-US" dirty="0"/>
          </a:p>
        </p:txBody>
      </p:sp>
      <p:pic>
        <p:nvPicPr>
          <p:cNvPr id="4" name="Picture 3">
            <a:extLst>
              <a:ext uri="{FF2B5EF4-FFF2-40B4-BE49-F238E27FC236}">
                <a16:creationId xmlns:a16="http://schemas.microsoft.com/office/drawing/2014/main" id="{2A0AA763-1A42-4109-89B8-A299E8D3F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826" y="2033199"/>
            <a:ext cx="2938410" cy="2454133"/>
          </a:xfrm>
          <a:prstGeom prst="rect">
            <a:avLst/>
          </a:prstGeom>
        </p:spPr>
      </p:pic>
    </p:spTree>
    <p:extLst>
      <p:ext uri="{BB962C8B-B14F-4D97-AF65-F5344CB8AC3E}">
        <p14:creationId xmlns:p14="http://schemas.microsoft.com/office/powerpoint/2010/main" val="25641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D629-3712-4C15-A964-2964E4E5655D}"/>
              </a:ext>
            </a:extLst>
          </p:cNvPr>
          <p:cNvSpPr>
            <a:spLocks noGrp="1"/>
          </p:cNvSpPr>
          <p:nvPr>
            <p:ph type="title"/>
          </p:nvPr>
        </p:nvSpPr>
        <p:spPr/>
        <p:txBody>
          <a:bodyPr/>
          <a:lstStyle/>
          <a:p>
            <a:r>
              <a:rPr lang="en-US" b="1" dirty="0"/>
              <a:t>Discharge planning</a:t>
            </a:r>
          </a:p>
        </p:txBody>
      </p:sp>
      <p:sp>
        <p:nvSpPr>
          <p:cNvPr id="3" name="Content Placeholder 2">
            <a:extLst>
              <a:ext uri="{FF2B5EF4-FFF2-40B4-BE49-F238E27FC236}">
                <a16:creationId xmlns:a16="http://schemas.microsoft.com/office/drawing/2014/main" id="{55D0FCD1-B6F4-4615-A12D-43D826A483ED}"/>
              </a:ext>
            </a:extLst>
          </p:cNvPr>
          <p:cNvSpPr>
            <a:spLocks noGrp="1"/>
          </p:cNvSpPr>
          <p:nvPr>
            <p:ph idx="1"/>
          </p:nvPr>
        </p:nvSpPr>
        <p:spPr>
          <a:xfrm>
            <a:off x="684213" y="685800"/>
            <a:ext cx="5411788" cy="4145486"/>
          </a:xfrm>
        </p:spPr>
        <p:txBody>
          <a:bodyPr/>
          <a:lstStyle/>
          <a:p>
            <a:r>
              <a:rPr lang="en-US" sz="2400" dirty="0">
                <a:solidFill>
                  <a:schemeClr val="tx1"/>
                </a:solidFill>
                <a:latin typeface="Comic Sans MS" panose="030F0702030302020204" pitchFamily="66" charset="0"/>
              </a:rPr>
              <a:t>If any resident or family member inquires about discharge from the facility, please refer them to the facility Director of Social Services.  </a:t>
            </a:r>
          </a:p>
          <a:p>
            <a:r>
              <a:rPr lang="en-US" sz="2400" dirty="0">
                <a:solidFill>
                  <a:schemeClr val="tx1"/>
                </a:solidFill>
                <a:latin typeface="Comic Sans MS" panose="030F0702030302020204" pitchFamily="66" charset="0"/>
              </a:rPr>
              <a:t>The decision to discharge from the facility must be made by the interdisciplinary team – NOT JUST THERAPY</a:t>
            </a:r>
          </a:p>
          <a:p>
            <a:endParaRPr lang="en-US" dirty="0"/>
          </a:p>
        </p:txBody>
      </p:sp>
      <p:pic>
        <p:nvPicPr>
          <p:cNvPr id="4" name="Content Placeholder 4">
            <a:extLst>
              <a:ext uri="{FF2B5EF4-FFF2-40B4-BE49-F238E27FC236}">
                <a16:creationId xmlns:a16="http://schemas.microsoft.com/office/drawing/2014/main" id="{A2AF7497-5F42-4D97-AED8-9BD9C9871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378" y="1475525"/>
            <a:ext cx="4754562" cy="4145487"/>
          </a:xfrm>
          <a:prstGeom prst="rect">
            <a:avLst/>
          </a:prstGeom>
        </p:spPr>
      </p:pic>
    </p:spTree>
    <p:extLst>
      <p:ext uri="{BB962C8B-B14F-4D97-AF65-F5344CB8AC3E}">
        <p14:creationId xmlns:p14="http://schemas.microsoft.com/office/powerpoint/2010/main" val="244028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D6ED-5013-493B-AA92-54D33B3C0F67}"/>
              </a:ext>
            </a:extLst>
          </p:cNvPr>
          <p:cNvSpPr>
            <a:spLocks noGrp="1"/>
          </p:cNvSpPr>
          <p:nvPr>
            <p:ph type="title"/>
          </p:nvPr>
        </p:nvSpPr>
        <p:spPr>
          <a:xfrm>
            <a:off x="684212" y="5314122"/>
            <a:ext cx="10739162" cy="1113181"/>
          </a:xfrm>
        </p:spPr>
        <p:txBody>
          <a:bodyPr/>
          <a:lstStyle/>
          <a:p>
            <a:r>
              <a:rPr lang="en-US" b="1" dirty="0"/>
              <a:t>How to report</a:t>
            </a:r>
          </a:p>
        </p:txBody>
      </p:sp>
      <p:sp>
        <p:nvSpPr>
          <p:cNvPr id="3" name="Content Placeholder 2">
            <a:extLst>
              <a:ext uri="{FF2B5EF4-FFF2-40B4-BE49-F238E27FC236}">
                <a16:creationId xmlns:a16="http://schemas.microsoft.com/office/drawing/2014/main" id="{5379F849-5372-4F4F-AC10-0F211B4E70D5}"/>
              </a:ext>
            </a:extLst>
          </p:cNvPr>
          <p:cNvSpPr>
            <a:spLocks noGrp="1"/>
          </p:cNvSpPr>
          <p:nvPr>
            <p:ph idx="1"/>
          </p:nvPr>
        </p:nvSpPr>
        <p:spPr>
          <a:xfrm>
            <a:off x="684212" y="685800"/>
            <a:ext cx="9082640" cy="4283765"/>
          </a:xfrm>
        </p:spPr>
        <p:txBody>
          <a:bodyPr>
            <a:normAutofit fontScale="92500" lnSpcReduction="10000"/>
          </a:bodyPr>
          <a:lstStyle/>
          <a:p>
            <a:r>
              <a:rPr lang="en-US" sz="2400" dirty="0">
                <a:solidFill>
                  <a:schemeClr val="tx1"/>
                </a:solidFill>
              </a:rPr>
              <a:t>If you see or hear about abuse or neglect, you must:</a:t>
            </a:r>
          </a:p>
          <a:p>
            <a:pPr lvl="1">
              <a:buFont typeface="Wingdings" panose="05000000000000000000" pitchFamily="2" charset="2"/>
              <a:buChar char="v"/>
            </a:pPr>
            <a:r>
              <a:rPr lang="en-US" sz="2400" dirty="0">
                <a:solidFill>
                  <a:schemeClr val="tx1"/>
                </a:solidFill>
              </a:rPr>
              <a:t>Make sure the resident is safe if the act just occurred.</a:t>
            </a:r>
          </a:p>
          <a:p>
            <a:pPr lvl="1">
              <a:buFont typeface="Wingdings" panose="05000000000000000000" pitchFamily="2" charset="2"/>
              <a:buChar char="v"/>
            </a:pPr>
            <a:r>
              <a:rPr lang="en-US" sz="2400" dirty="0">
                <a:solidFill>
                  <a:schemeClr val="tx1"/>
                </a:solidFill>
              </a:rPr>
              <a:t>Immediately inform therapy program manager.</a:t>
            </a:r>
          </a:p>
          <a:p>
            <a:pPr lvl="1">
              <a:buFont typeface="Wingdings" panose="05000000000000000000" pitchFamily="2" charset="2"/>
              <a:buChar char="v"/>
            </a:pPr>
            <a:r>
              <a:rPr lang="en-US" sz="2400" dirty="0">
                <a:solidFill>
                  <a:schemeClr val="tx1"/>
                </a:solidFill>
              </a:rPr>
              <a:t>The manager will immediately notify the facility DON and Administrator.</a:t>
            </a:r>
          </a:p>
          <a:p>
            <a:pPr lvl="1">
              <a:buFont typeface="Wingdings" panose="05000000000000000000" pitchFamily="2" charset="2"/>
              <a:buChar char="v"/>
            </a:pPr>
            <a:r>
              <a:rPr lang="en-US" sz="2400" dirty="0">
                <a:solidFill>
                  <a:schemeClr val="tx1"/>
                </a:solidFill>
              </a:rPr>
              <a:t>May be required to provide a statement as part of the investigation. </a:t>
            </a:r>
          </a:p>
          <a:p>
            <a:pPr lvl="1">
              <a:buFont typeface="Wingdings" panose="05000000000000000000" pitchFamily="2" charset="2"/>
              <a:buChar char="v"/>
            </a:pPr>
            <a:endParaRPr lang="en-US" sz="2400" dirty="0">
              <a:solidFill>
                <a:schemeClr val="tx1"/>
              </a:solidFill>
            </a:endParaRPr>
          </a:p>
          <a:p>
            <a:pPr lvl="1">
              <a:buFont typeface="Wingdings" panose="05000000000000000000" pitchFamily="2" charset="2"/>
              <a:buChar char="v"/>
            </a:pPr>
            <a:r>
              <a:rPr lang="en-US" sz="2400" b="1" dirty="0">
                <a:solidFill>
                  <a:srgbClr val="FF0000"/>
                </a:solidFill>
              </a:rPr>
              <a:t>TR Corporate Compliance Plan: Report to Clinical Specialist and/or Compliance Officer</a:t>
            </a:r>
          </a:p>
          <a:p>
            <a:pPr marL="0" indent="0">
              <a:buNone/>
            </a:pPr>
            <a:endParaRPr lang="en-US" dirty="0"/>
          </a:p>
        </p:txBody>
      </p:sp>
    </p:spTree>
    <p:extLst>
      <p:ext uri="{BB962C8B-B14F-4D97-AF65-F5344CB8AC3E}">
        <p14:creationId xmlns:p14="http://schemas.microsoft.com/office/powerpoint/2010/main" val="423625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AFAD-C3D7-4FE4-9332-E55A1639B821}"/>
              </a:ext>
            </a:extLst>
          </p:cNvPr>
          <p:cNvSpPr>
            <a:spLocks noGrp="1"/>
          </p:cNvSpPr>
          <p:nvPr>
            <p:ph type="title"/>
          </p:nvPr>
        </p:nvSpPr>
        <p:spPr>
          <a:xfrm>
            <a:off x="684211" y="5022574"/>
            <a:ext cx="10341598" cy="1149626"/>
          </a:xfrm>
        </p:spPr>
        <p:txBody>
          <a:bodyPr/>
          <a:lstStyle/>
          <a:p>
            <a:r>
              <a:rPr lang="en-US" b="1" dirty="0"/>
              <a:t>For questions or assistance</a:t>
            </a:r>
          </a:p>
        </p:txBody>
      </p:sp>
      <p:sp>
        <p:nvSpPr>
          <p:cNvPr id="3" name="Content Placeholder 2">
            <a:extLst>
              <a:ext uri="{FF2B5EF4-FFF2-40B4-BE49-F238E27FC236}">
                <a16:creationId xmlns:a16="http://schemas.microsoft.com/office/drawing/2014/main" id="{15085BF4-1F16-42B0-8909-F31609B8C4E8}"/>
              </a:ext>
            </a:extLst>
          </p:cNvPr>
          <p:cNvSpPr>
            <a:spLocks noGrp="1"/>
          </p:cNvSpPr>
          <p:nvPr>
            <p:ph idx="1"/>
          </p:nvPr>
        </p:nvSpPr>
        <p:spPr>
          <a:xfrm>
            <a:off x="684211" y="685800"/>
            <a:ext cx="9466953" cy="4045226"/>
          </a:xfrm>
        </p:spPr>
        <p:txBody>
          <a:bodyPr>
            <a:normAutofit fontScale="92500" lnSpcReduction="10000"/>
          </a:bodyPr>
          <a:lstStyle/>
          <a:p>
            <a:r>
              <a:rPr lang="en-US" u="sng" dirty="0">
                <a:solidFill>
                  <a:schemeClr val="tx1"/>
                </a:solidFill>
              </a:rPr>
              <a:t>Clinical Specialists</a:t>
            </a:r>
          </a:p>
          <a:p>
            <a:r>
              <a:rPr lang="en-US" dirty="0">
                <a:solidFill>
                  <a:schemeClr val="tx1"/>
                </a:solidFill>
              </a:rPr>
              <a:t>Brad Myers: 252-229-5761</a:t>
            </a:r>
          </a:p>
          <a:p>
            <a:r>
              <a:rPr lang="en-US" dirty="0">
                <a:solidFill>
                  <a:schemeClr val="tx1"/>
                </a:solidFill>
              </a:rPr>
              <a:t>Heather Klein: 910-929-5014</a:t>
            </a:r>
          </a:p>
          <a:p>
            <a:r>
              <a:rPr lang="en-US" dirty="0">
                <a:solidFill>
                  <a:schemeClr val="tx1"/>
                </a:solidFill>
              </a:rPr>
              <a:t>Stacy Rivera: 984-249-8215</a:t>
            </a:r>
          </a:p>
          <a:p>
            <a:endParaRPr lang="en-US" dirty="0">
              <a:solidFill>
                <a:schemeClr val="tx1"/>
              </a:solidFill>
            </a:endParaRPr>
          </a:p>
          <a:p>
            <a:r>
              <a:rPr lang="en-US" u="sng" dirty="0">
                <a:solidFill>
                  <a:schemeClr val="tx1"/>
                </a:solidFill>
              </a:rPr>
              <a:t>HR Manager</a:t>
            </a:r>
          </a:p>
          <a:p>
            <a:r>
              <a:rPr lang="en-US" dirty="0">
                <a:solidFill>
                  <a:schemeClr val="tx1"/>
                </a:solidFill>
              </a:rPr>
              <a:t>Tammy Worden: 910-891-1599</a:t>
            </a:r>
          </a:p>
          <a:p>
            <a:endParaRPr lang="en-US" dirty="0">
              <a:solidFill>
                <a:schemeClr val="tx1"/>
              </a:solidFill>
            </a:endParaRPr>
          </a:p>
          <a:p>
            <a:r>
              <a:rPr lang="en-US" u="sng" dirty="0">
                <a:solidFill>
                  <a:schemeClr val="tx1"/>
                </a:solidFill>
              </a:rPr>
              <a:t>Compliance Officer</a:t>
            </a:r>
          </a:p>
          <a:p>
            <a:r>
              <a:rPr lang="en-US" dirty="0">
                <a:solidFill>
                  <a:schemeClr val="tx1"/>
                </a:solidFill>
              </a:rPr>
              <a:t>Jamie Sutherland: 910-891-1599</a:t>
            </a:r>
          </a:p>
        </p:txBody>
      </p:sp>
    </p:spTree>
    <p:extLst>
      <p:ext uri="{BB962C8B-B14F-4D97-AF65-F5344CB8AC3E}">
        <p14:creationId xmlns:p14="http://schemas.microsoft.com/office/powerpoint/2010/main" val="136692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EC0B6-8BAD-4B7E-A6D9-DB7E1F0D5895}"/>
              </a:ext>
            </a:extLst>
          </p:cNvPr>
          <p:cNvSpPr>
            <a:spLocks noGrp="1"/>
          </p:cNvSpPr>
          <p:nvPr>
            <p:ph type="title"/>
          </p:nvPr>
        </p:nvSpPr>
        <p:spPr/>
        <p:txBody>
          <a:bodyPr/>
          <a:lstStyle/>
          <a:p>
            <a:r>
              <a:rPr lang="en-US" b="1" dirty="0"/>
              <a:t>Abuse prevention</a:t>
            </a:r>
          </a:p>
        </p:txBody>
      </p:sp>
      <p:sp>
        <p:nvSpPr>
          <p:cNvPr id="3" name="Content Placeholder 2">
            <a:extLst>
              <a:ext uri="{FF2B5EF4-FFF2-40B4-BE49-F238E27FC236}">
                <a16:creationId xmlns:a16="http://schemas.microsoft.com/office/drawing/2014/main" id="{22672723-F64E-44EC-82D9-9E32D7D977E6}"/>
              </a:ext>
            </a:extLst>
          </p:cNvPr>
          <p:cNvSpPr>
            <a:spLocks noGrp="1"/>
          </p:cNvSpPr>
          <p:nvPr>
            <p:ph idx="1"/>
          </p:nvPr>
        </p:nvSpPr>
        <p:spPr/>
        <p:txBody>
          <a:bodyPr/>
          <a:lstStyle/>
          <a:p>
            <a:pPr marL="0" indent="0">
              <a:buNone/>
            </a:pPr>
            <a:r>
              <a:rPr lang="en-US" sz="2400" dirty="0">
                <a:solidFill>
                  <a:schemeClr val="tx1"/>
                </a:solidFill>
                <a:latin typeface="Comic Sans MS" panose="030F0702030302020204" pitchFamily="66" charset="0"/>
              </a:rPr>
              <a:t>TR strongly prohibits abuse, neglect and/or mistreatment of residents and misappropriation of resident's property.  </a:t>
            </a:r>
          </a:p>
          <a:p>
            <a:pPr marL="0" indent="0">
              <a:buNone/>
            </a:pPr>
            <a:endParaRPr lang="en-US" sz="2400" dirty="0">
              <a:solidFill>
                <a:schemeClr val="tx1"/>
              </a:solidFill>
              <a:latin typeface="Comic Sans MS" panose="030F0702030302020204" pitchFamily="66" charset="0"/>
            </a:endParaRPr>
          </a:p>
          <a:p>
            <a:pPr marL="0" indent="0">
              <a:buNone/>
            </a:pPr>
            <a:r>
              <a:rPr lang="en-US" sz="2400" dirty="0">
                <a:solidFill>
                  <a:schemeClr val="tx1"/>
                </a:solidFill>
                <a:latin typeface="Comic Sans MS" panose="030F0702030302020204" pitchFamily="66" charset="0"/>
              </a:rPr>
              <a:t>Staff shall </a:t>
            </a:r>
            <a:r>
              <a:rPr lang="en-US" sz="2400" u="sng" dirty="0">
                <a:solidFill>
                  <a:schemeClr val="tx1"/>
                </a:solidFill>
                <a:latin typeface="Comic Sans MS" panose="030F0702030302020204" pitchFamily="66" charset="0"/>
              </a:rPr>
              <a:t>not</a:t>
            </a:r>
            <a:r>
              <a:rPr lang="en-US" sz="2400" dirty="0">
                <a:solidFill>
                  <a:schemeClr val="tx1"/>
                </a:solidFill>
                <a:latin typeface="Comic Sans MS" panose="030F0702030302020204" pitchFamily="66" charset="0"/>
              </a:rPr>
              <a:t> use verbal, mental, sexual or physical abuse, corporal punishment or involuntary seclusion for any resident.  </a:t>
            </a:r>
          </a:p>
          <a:p>
            <a:endParaRPr lang="en-US" dirty="0"/>
          </a:p>
        </p:txBody>
      </p:sp>
      <p:pic>
        <p:nvPicPr>
          <p:cNvPr id="4" name="Content Placeholder 4">
            <a:extLst>
              <a:ext uri="{FF2B5EF4-FFF2-40B4-BE49-F238E27FC236}">
                <a16:creationId xmlns:a16="http://schemas.microsoft.com/office/drawing/2014/main" id="{044929C3-0828-41C9-88D6-38C3514AF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588" y="3670806"/>
            <a:ext cx="4285490" cy="2856993"/>
          </a:xfrm>
          <a:prstGeom prst="rect">
            <a:avLst/>
          </a:prstGeom>
        </p:spPr>
      </p:pic>
    </p:spTree>
    <p:extLst>
      <p:ext uri="{BB962C8B-B14F-4D97-AF65-F5344CB8AC3E}">
        <p14:creationId xmlns:p14="http://schemas.microsoft.com/office/powerpoint/2010/main" val="216980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C374F-72DF-4AE5-862C-BC00958FB02F}"/>
              </a:ext>
            </a:extLst>
          </p:cNvPr>
          <p:cNvSpPr>
            <a:spLocks noGrp="1"/>
          </p:cNvSpPr>
          <p:nvPr>
            <p:ph type="title"/>
          </p:nvPr>
        </p:nvSpPr>
        <p:spPr/>
        <p:txBody>
          <a:bodyPr/>
          <a:lstStyle/>
          <a:p>
            <a:r>
              <a:rPr lang="en-US" b="1" dirty="0"/>
              <a:t>Definition of abuse</a:t>
            </a:r>
          </a:p>
        </p:txBody>
      </p:sp>
      <p:sp>
        <p:nvSpPr>
          <p:cNvPr id="3" name="Content Placeholder 2">
            <a:extLst>
              <a:ext uri="{FF2B5EF4-FFF2-40B4-BE49-F238E27FC236}">
                <a16:creationId xmlns:a16="http://schemas.microsoft.com/office/drawing/2014/main" id="{0BF2CB1A-F010-4BD8-B36E-48DF20244EDC}"/>
              </a:ext>
            </a:extLst>
          </p:cNvPr>
          <p:cNvSpPr>
            <a:spLocks noGrp="1"/>
          </p:cNvSpPr>
          <p:nvPr>
            <p:ph idx="1"/>
          </p:nvPr>
        </p:nvSpPr>
        <p:spPr>
          <a:xfrm>
            <a:off x="684211" y="685800"/>
            <a:ext cx="10368101" cy="4164496"/>
          </a:xfrm>
        </p:spPr>
        <p:txBody>
          <a:bodyPr>
            <a:normAutofit/>
          </a:bodyPr>
          <a:lstStyle/>
          <a:p>
            <a:r>
              <a:rPr lang="en-US" dirty="0">
                <a:solidFill>
                  <a:schemeClr val="tx1"/>
                </a:solidFill>
              </a:rPr>
              <a:t>“Abuse is the willful infliction of injury, unreasonable confinement, intimidation, or punishment with resulting physical harm, pain or mental anguish. Abuse also includes the deprivation by an individual, including a caretaker, of goods or services that are necessary to attain or maintain physical, mental, and psychosocial wellbeing. This presumes that instances of abuse of all residents, irrespective of any mental or physical condition, cause physical harm, pain or mental anguish. It includes verbal abuse, sexual abuse, physical abuse, and mental abuse including abuse facilitated or enabled through the use of technology. Willful, as used in this definition of abuse, means the individual must have acted deliberately, not that the individual must have intended to inflict injury or harm.”</a:t>
            </a:r>
          </a:p>
          <a:p>
            <a:endParaRPr lang="en-US" dirty="0"/>
          </a:p>
        </p:txBody>
      </p:sp>
    </p:spTree>
    <p:extLst>
      <p:ext uri="{BB962C8B-B14F-4D97-AF65-F5344CB8AC3E}">
        <p14:creationId xmlns:p14="http://schemas.microsoft.com/office/powerpoint/2010/main" val="21902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6279-62AF-4C2C-A262-2C2D8A058539}"/>
              </a:ext>
            </a:extLst>
          </p:cNvPr>
          <p:cNvSpPr>
            <a:spLocks noGrp="1"/>
          </p:cNvSpPr>
          <p:nvPr>
            <p:ph type="title"/>
          </p:nvPr>
        </p:nvSpPr>
        <p:spPr>
          <a:xfrm>
            <a:off x="684212" y="5035826"/>
            <a:ext cx="9559718" cy="958573"/>
          </a:xfrm>
        </p:spPr>
        <p:txBody>
          <a:bodyPr/>
          <a:lstStyle/>
          <a:p>
            <a:r>
              <a:rPr lang="en-US" b="1" dirty="0"/>
              <a:t>Abuse in long term care</a:t>
            </a:r>
          </a:p>
        </p:txBody>
      </p:sp>
      <p:sp>
        <p:nvSpPr>
          <p:cNvPr id="3" name="Content Placeholder 2">
            <a:extLst>
              <a:ext uri="{FF2B5EF4-FFF2-40B4-BE49-F238E27FC236}">
                <a16:creationId xmlns:a16="http://schemas.microsoft.com/office/drawing/2014/main" id="{5DACF224-92E1-45B7-ADFE-B85631D25E00}"/>
              </a:ext>
            </a:extLst>
          </p:cNvPr>
          <p:cNvSpPr>
            <a:spLocks noGrp="1"/>
          </p:cNvSpPr>
          <p:nvPr>
            <p:ph idx="1"/>
          </p:nvPr>
        </p:nvSpPr>
        <p:spPr>
          <a:xfrm>
            <a:off x="684211" y="685800"/>
            <a:ext cx="8989875" cy="4191000"/>
          </a:xfrm>
        </p:spPr>
        <p:txBody>
          <a:bodyPr/>
          <a:lstStyle/>
          <a:p>
            <a:pPr marL="182245" indent="-182245"/>
            <a:r>
              <a:rPr lang="en-US" dirty="0">
                <a:solidFill>
                  <a:schemeClr val="tx1"/>
                </a:solidFill>
                <a:cs typeface="Arial"/>
              </a:rPr>
              <a:t>All residents in nursing homes have the right to be free from abuse, neglect, and exploitation, and misappropriation of property.*</a:t>
            </a:r>
          </a:p>
          <a:p>
            <a:pPr marL="0" indent="0">
              <a:buNone/>
            </a:pPr>
            <a:endParaRPr lang="en-US" sz="1400" dirty="0">
              <a:solidFill>
                <a:schemeClr val="tx1"/>
              </a:solidFill>
              <a:cs typeface="Arial"/>
            </a:endParaRPr>
          </a:p>
          <a:p>
            <a:pPr marL="182245" indent="-182245"/>
            <a:r>
              <a:rPr lang="en-US" dirty="0">
                <a:solidFill>
                  <a:schemeClr val="tx1"/>
                </a:solidFill>
                <a:cs typeface="Arial"/>
              </a:rPr>
              <a:t>This includes freedom from bodily punishment, involuntary seclusion, and any physical or chemical restraint not required to treat your medical symptoms.  </a:t>
            </a:r>
          </a:p>
          <a:p>
            <a:pPr marL="0" indent="0">
              <a:buNone/>
            </a:pPr>
            <a:endParaRPr lang="en-US" sz="1400" dirty="0">
              <a:solidFill>
                <a:schemeClr val="tx1"/>
              </a:solidFill>
              <a:cs typeface="Arial"/>
            </a:endParaRPr>
          </a:p>
          <a:p>
            <a:pPr marL="182245" indent="-182245"/>
            <a:r>
              <a:rPr lang="en-US" dirty="0">
                <a:solidFill>
                  <a:schemeClr val="tx1"/>
                </a:solidFill>
                <a:cs typeface="Arial"/>
              </a:rPr>
              <a:t>Residents, families, friends, and advocates should understand residents’ rights to be free from abuse, facility responsibilities to protect residents from abuse, signs of abuse, and how to report abuse. </a:t>
            </a:r>
          </a:p>
          <a:p>
            <a:endParaRPr lang="en-US" dirty="0"/>
          </a:p>
        </p:txBody>
      </p:sp>
      <p:pic>
        <p:nvPicPr>
          <p:cNvPr id="3074" name="Picture 2" descr="Depression in Older Adults - HelpGuide.org">
            <a:extLst>
              <a:ext uri="{FF2B5EF4-FFF2-40B4-BE49-F238E27FC236}">
                <a16:creationId xmlns:a16="http://schemas.microsoft.com/office/drawing/2014/main" id="{39FBF77D-5590-4089-9A79-DE2CF27A1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349" y="4200939"/>
            <a:ext cx="4049474" cy="243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24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F6DC-F845-40C1-96C8-B7555765C995}"/>
              </a:ext>
            </a:extLst>
          </p:cNvPr>
          <p:cNvSpPr>
            <a:spLocks noGrp="1"/>
          </p:cNvSpPr>
          <p:nvPr>
            <p:ph type="title"/>
          </p:nvPr>
        </p:nvSpPr>
        <p:spPr/>
        <p:txBody>
          <a:bodyPr/>
          <a:lstStyle/>
          <a:p>
            <a:r>
              <a:rPr lang="en-US" b="1" dirty="0"/>
              <a:t>Types of abuse</a:t>
            </a:r>
          </a:p>
        </p:txBody>
      </p:sp>
      <p:sp>
        <p:nvSpPr>
          <p:cNvPr id="3" name="Content Placeholder 2">
            <a:extLst>
              <a:ext uri="{FF2B5EF4-FFF2-40B4-BE49-F238E27FC236}">
                <a16:creationId xmlns:a16="http://schemas.microsoft.com/office/drawing/2014/main" id="{29F180B6-C54C-4FFC-A546-95A1375D6F28}"/>
              </a:ext>
            </a:extLst>
          </p:cNvPr>
          <p:cNvSpPr>
            <a:spLocks noGrp="1"/>
          </p:cNvSpPr>
          <p:nvPr>
            <p:ph idx="1"/>
          </p:nvPr>
        </p:nvSpPr>
        <p:spPr/>
        <p:txBody>
          <a:bodyPr/>
          <a:lstStyle/>
          <a:p>
            <a:pPr>
              <a:buFont typeface="Wingdings" panose="05000000000000000000" pitchFamily="2" charset="2"/>
              <a:buChar char="v"/>
            </a:pPr>
            <a:r>
              <a:rPr lang="en-US" sz="2800" dirty="0">
                <a:solidFill>
                  <a:schemeClr val="tx1"/>
                </a:solidFill>
                <a:latin typeface="Comic Sans MS" panose="030F0702030302020204" pitchFamily="66" charset="0"/>
              </a:rPr>
              <a:t>Physical</a:t>
            </a:r>
          </a:p>
          <a:p>
            <a:pPr>
              <a:buFont typeface="Wingdings" panose="05000000000000000000" pitchFamily="2" charset="2"/>
              <a:buChar char="v"/>
            </a:pPr>
            <a:r>
              <a:rPr lang="en-US" sz="2800" dirty="0">
                <a:solidFill>
                  <a:schemeClr val="tx1"/>
                </a:solidFill>
                <a:latin typeface="Comic Sans MS" panose="030F0702030302020204" pitchFamily="66" charset="0"/>
              </a:rPr>
              <a:t>Sexual </a:t>
            </a:r>
          </a:p>
          <a:p>
            <a:pPr>
              <a:buFont typeface="Wingdings" panose="05000000000000000000" pitchFamily="2" charset="2"/>
              <a:buChar char="v"/>
            </a:pPr>
            <a:r>
              <a:rPr lang="en-US" sz="2800" dirty="0">
                <a:solidFill>
                  <a:schemeClr val="tx1"/>
                </a:solidFill>
                <a:latin typeface="Comic Sans MS" panose="030F0702030302020204" pitchFamily="66" charset="0"/>
              </a:rPr>
              <a:t>Verbal </a:t>
            </a:r>
          </a:p>
          <a:p>
            <a:pPr>
              <a:buFont typeface="Wingdings" panose="05000000000000000000" pitchFamily="2" charset="2"/>
              <a:buChar char="v"/>
            </a:pPr>
            <a:r>
              <a:rPr lang="en-US" sz="2800" dirty="0">
                <a:solidFill>
                  <a:schemeClr val="tx1"/>
                </a:solidFill>
                <a:latin typeface="Comic Sans MS" panose="030F0702030302020204" pitchFamily="66" charset="0"/>
              </a:rPr>
              <a:t>Mental </a:t>
            </a:r>
          </a:p>
          <a:p>
            <a:pPr>
              <a:buFont typeface="Wingdings" panose="05000000000000000000" pitchFamily="2" charset="2"/>
              <a:buChar char="v"/>
            </a:pPr>
            <a:r>
              <a:rPr lang="en-US" sz="2800" dirty="0">
                <a:solidFill>
                  <a:schemeClr val="tx1"/>
                </a:solidFill>
                <a:latin typeface="Comic Sans MS" panose="030F0702030302020204" pitchFamily="66" charset="0"/>
              </a:rPr>
              <a:t>Psychosocial  </a:t>
            </a:r>
          </a:p>
          <a:p>
            <a:pPr>
              <a:buFont typeface="Wingdings" panose="05000000000000000000" pitchFamily="2" charset="2"/>
              <a:buChar char="v"/>
            </a:pPr>
            <a:r>
              <a:rPr lang="en-US" sz="2800" dirty="0">
                <a:solidFill>
                  <a:schemeClr val="tx1"/>
                </a:solidFill>
                <a:latin typeface="Comic Sans MS" panose="030F0702030302020204" pitchFamily="66" charset="0"/>
              </a:rPr>
              <a:t>Financial </a:t>
            </a:r>
          </a:p>
          <a:p>
            <a:pPr marL="0" indent="0">
              <a:buNone/>
            </a:pPr>
            <a:endParaRPr lang="en-US" dirty="0"/>
          </a:p>
        </p:txBody>
      </p:sp>
      <p:pic>
        <p:nvPicPr>
          <p:cNvPr id="4" name="Content Placeholder 4">
            <a:extLst>
              <a:ext uri="{FF2B5EF4-FFF2-40B4-BE49-F238E27FC236}">
                <a16:creationId xmlns:a16="http://schemas.microsoft.com/office/drawing/2014/main" id="{7886C755-794B-4088-8B38-190C76B12D4C}"/>
              </a:ext>
            </a:extLst>
          </p:cNvPr>
          <p:cNvPicPr>
            <a:picLocks noChangeAspect="1"/>
          </p:cNvPicPr>
          <p:nvPr/>
        </p:nvPicPr>
        <p:blipFill rotWithShape="1">
          <a:blip r:embed="rId2">
            <a:extLst>
              <a:ext uri="{28A0092B-C50C-407E-A947-70E740481C1C}">
                <a14:useLocalDpi xmlns:a14="http://schemas.microsoft.com/office/drawing/2010/main" val="0"/>
              </a:ext>
            </a:extLst>
          </a:blip>
          <a:srcRect t="22020" b="17374"/>
          <a:stretch/>
        </p:blipFill>
        <p:spPr>
          <a:xfrm>
            <a:off x="5645427" y="1147436"/>
            <a:ext cx="5297892" cy="4563127"/>
          </a:xfrm>
          <a:prstGeom prst="rect">
            <a:avLst/>
          </a:prstGeom>
        </p:spPr>
      </p:pic>
    </p:spTree>
    <p:extLst>
      <p:ext uri="{BB962C8B-B14F-4D97-AF65-F5344CB8AC3E}">
        <p14:creationId xmlns:p14="http://schemas.microsoft.com/office/powerpoint/2010/main" val="238901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C8D9-004B-4640-A540-82E089BFA807}"/>
              </a:ext>
            </a:extLst>
          </p:cNvPr>
          <p:cNvSpPr>
            <a:spLocks noGrp="1"/>
          </p:cNvSpPr>
          <p:nvPr>
            <p:ph type="title"/>
          </p:nvPr>
        </p:nvSpPr>
        <p:spPr>
          <a:xfrm>
            <a:off x="684211" y="4487332"/>
            <a:ext cx="10638047" cy="1684867"/>
          </a:xfrm>
        </p:spPr>
        <p:txBody>
          <a:bodyPr/>
          <a:lstStyle/>
          <a:p>
            <a:pPr algn="ctr"/>
            <a:r>
              <a:rPr lang="en-US" b="1" dirty="0">
                <a:solidFill>
                  <a:srgbClr val="FF0000"/>
                </a:solidFill>
              </a:rPr>
              <a:t>Examples of abuse</a:t>
            </a:r>
          </a:p>
        </p:txBody>
      </p:sp>
      <p:sp>
        <p:nvSpPr>
          <p:cNvPr id="3" name="Content Placeholder 2">
            <a:extLst>
              <a:ext uri="{FF2B5EF4-FFF2-40B4-BE49-F238E27FC236}">
                <a16:creationId xmlns:a16="http://schemas.microsoft.com/office/drawing/2014/main" id="{FAF791C9-7838-426F-8001-C98C546C7395}"/>
              </a:ext>
            </a:extLst>
          </p:cNvPr>
          <p:cNvSpPr>
            <a:spLocks noGrp="1"/>
          </p:cNvSpPr>
          <p:nvPr>
            <p:ph idx="1"/>
          </p:nvPr>
        </p:nvSpPr>
        <p:spPr>
          <a:xfrm>
            <a:off x="684212" y="685801"/>
            <a:ext cx="4815440" cy="3621156"/>
          </a:xfrm>
        </p:spPr>
        <p:txBody>
          <a:bodyPr>
            <a:normAutofit fontScale="92500"/>
          </a:bodyPr>
          <a:lstStyle/>
          <a:p>
            <a:r>
              <a:rPr lang="en-US" dirty="0">
                <a:solidFill>
                  <a:schemeClr val="tx1"/>
                </a:solidFill>
              </a:rPr>
              <a:t>A CNA takes a video of a cognitively impaired resident eating lunch in the facility dining room.  In the video, the resident is seen eating mashed potatoes with her fingers. When the video is shown to other staff, they think the video is funny. The CNA later posts the video to her social media page titled “Miss Piggy”.</a:t>
            </a:r>
          </a:p>
          <a:p>
            <a:endParaRPr lang="en-US" dirty="0">
              <a:solidFill>
                <a:schemeClr val="tx1"/>
              </a:solidFill>
            </a:endParaRPr>
          </a:p>
          <a:p>
            <a:pPr algn="ctr"/>
            <a:r>
              <a:rPr lang="en-US" dirty="0">
                <a:solidFill>
                  <a:schemeClr val="tx1"/>
                </a:solidFill>
              </a:rPr>
              <a:t>This is ABUSE!  </a:t>
            </a:r>
          </a:p>
          <a:p>
            <a:endParaRPr lang="en-US" dirty="0"/>
          </a:p>
        </p:txBody>
      </p:sp>
      <p:sp>
        <p:nvSpPr>
          <p:cNvPr id="4" name="TextBox 3">
            <a:extLst>
              <a:ext uri="{FF2B5EF4-FFF2-40B4-BE49-F238E27FC236}">
                <a16:creationId xmlns:a16="http://schemas.microsoft.com/office/drawing/2014/main" id="{20F09613-D308-46CE-82E8-8261F1E2CF8B}"/>
              </a:ext>
            </a:extLst>
          </p:cNvPr>
          <p:cNvSpPr txBox="1"/>
          <p:nvPr/>
        </p:nvSpPr>
        <p:spPr>
          <a:xfrm>
            <a:off x="6188765" y="685801"/>
            <a:ext cx="5133494" cy="2862322"/>
          </a:xfrm>
          <a:prstGeom prst="rect">
            <a:avLst/>
          </a:prstGeom>
          <a:noFill/>
        </p:spPr>
        <p:txBody>
          <a:bodyPr wrap="square" rtlCol="0">
            <a:spAutoFit/>
          </a:bodyPr>
          <a:lstStyle/>
          <a:p>
            <a:endParaRPr lang="en-US" dirty="0"/>
          </a:p>
          <a:p>
            <a:endParaRPr lang="en-US" dirty="0"/>
          </a:p>
          <a:p>
            <a:endParaRPr lang="en-US" dirty="0"/>
          </a:p>
          <a:p>
            <a:r>
              <a:rPr lang="en-US" dirty="0"/>
              <a:t>A housekeeper likes to “pick and play” with a male resident even though the resident has asked the housekeeper to stop.  The resident feels humiliated and embarrassed.</a:t>
            </a:r>
          </a:p>
          <a:p>
            <a:endParaRPr lang="en-US" dirty="0"/>
          </a:p>
          <a:p>
            <a:endParaRPr lang="en-US" dirty="0"/>
          </a:p>
          <a:p>
            <a:pPr algn="ctr"/>
            <a:r>
              <a:rPr lang="en-US" dirty="0"/>
              <a:t>This is ABUSE! </a:t>
            </a:r>
          </a:p>
        </p:txBody>
      </p:sp>
    </p:spTree>
    <p:extLst>
      <p:ext uri="{BB962C8B-B14F-4D97-AF65-F5344CB8AC3E}">
        <p14:creationId xmlns:p14="http://schemas.microsoft.com/office/powerpoint/2010/main" val="407950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5D3A-D69D-4C6A-AF7D-408B42095EC6}"/>
              </a:ext>
            </a:extLst>
          </p:cNvPr>
          <p:cNvSpPr>
            <a:spLocks noGrp="1"/>
          </p:cNvSpPr>
          <p:nvPr>
            <p:ph type="title"/>
          </p:nvPr>
        </p:nvSpPr>
        <p:spPr/>
        <p:txBody>
          <a:bodyPr/>
          <a:lstStyle/>
          <a:p>
            <a:r>
              <a:rPr lang="en-US" b="1" dirty="0">
                <a:solidFill>
                  <a:srgbClr val="FF0000"/>
                </a:solidFill>
              </a:rPr>
              <a:t>Other examples</a:t>
            </a:r>
          </a:p>
        </p:txBody>
      </p:sp>
      <p:sp>
        <p:nvSpPr>
          <p:cNvPr id="3" name="Content Placeholder 2">
            <a:extLst>
              <a:ext uri="{FF2B5EF4-FFF2-40B4-BE49-F238E27FC236}">
                <a16:creationId xmlns:a16="http://schemas.microsoft.com/office/drawing/2014/main" id="{72D61198-4731-48ED-BCE3-A1F9A72CFFF1}"/>
              </a:ext>
            </a:extLst>
          </p:cNvPr>
          <p:cNvSpPr>
            <a:spLocks noGrp="1"/>
          </p:cNvSpPr>
          <p:nvPr>
            <p:ph idx="1"/>
          </p:nvPr>
        </p:nvSpPr>
        <p:spPr>
          <a:xfrm>
            <a:off x="684212" y="685800"/>
            <a:ext cx="6034640" cy="4005470"/>
          </a:xfrm>
        </p:spPr>
        <p:txBody>
          <a:bodyPr>
            <a:normAutofit fontScale="92500" lnSpcReduction="10000"/>
          </a:bodyPr>
          <a:lstStyle/>
          <a:p>
            <a:pPr marL="182245" indent="-182245"/>
            <a:r>
              <a:rPr lang="en-US" b="1" dirty="0">
                <a:solidFill>
                  <a:schemeClr val="tx1"/>
                </a:solidFill>
                <a:cs typeface="Arial"/>
              </a:rPr>
              <a:t>Improper use of chemical restraints- </a:t>
            </a:r>
            <a:r>
              <a:rPr lang="en-US" dirty="0">
                <a:solidFill>
                  <a:schemeClr val="tx1"/>
                </a:solidFill>
                <a:cs typeface="Arial"/>
              </a:rPr>
              <a:t>residents with behavioral symptoms such as yelling, striking out or undressing in public are given drugs to control these actions.</a:t>
            </a:r>
          </a:p>
          <a:p>
            <a:pPr marL="0" indent="0">
              <a:buNone/>
            </a:pPr>
            <a:endParaRPr lang="en-US" dirty="0">
              <a:solidFill>
                <a:schemeClr val="tx1"/>
              </a:solidFill>
              <a:cs typeface="Arial"/>
            </a:endParaRPr>
          </a:p>
          <a:p>
            <a:pPr marL="182245" indent="-182245"/>
            <a:r>
              <a:rPr lang="en-US" b="1" dirty="0">
                <a:solidFill>
                  <a:schemeClr val="tx1"/>
                </a:solidFill>
                <a:cs typeface="Arial"/>
              </a:rPr>
              <a:t>Improper use of physical restraints- </a:t>
            </a:r>
            <a:r>
              <a:rPr lang="en-US" dirty="0">
                <a:solidFill>
                  <a:schemeClr val="tx1"/>
                </a:solidFill>
                <a:cs typeface="Arial"/>
              </a:rPr>
              <a:t>residents who are physically active are placed in recliners, wheelchairs, or beds from which they cannot exit.</a:t>
            </a:r>
          </a:p>
          <a:p>
            <a:pPr marL="0" indent="0">
              <a:buNone/>
            </a:pPr>
            <a:endParaRPr lang="en-US" dirty="0">
              <a:solidFill>
                <a:schemeClr val="tx1"/>
              </a:solidFill>
              <a:cs typeface="Arial"/>
            </a:endParaRPr>
          </a:p>
          <a:p>
            <a:pPr marL="182245" indent="-182245"/>
            <a:r>
              <a:rPr lang="en-US" dirty="0">
                <a:solidFill>
                  <a:schemeClr val="tx1"/>
                </a:solidFill>
                <a:cs typeface="Arial"/>
              </a:rPr>
              <a:t>Rough handling during caregiving, medication administration, or moving a resident</a:t>
            </a:r>
          </a:p>
          <a:p>
            <a:endParaRPr lang="en-US" dirty="0"/>
          </a:p>
        </p:txBody>
      </p:sp>
      <p:pic>
        <p:nvPicPr>
          <p:cNvPr id="4098" name="Picture 2" descr="Physical Restraints Harm Nursing Home Residents -">
            <a:extLst>
              <a:ext uri="{FF2B5EF4-FFF2-40B4-BE49-F238E27FC236}">
                <a16:creationId xmlns:a16="http://schemas.microsoft.com/office/drawing/2014/main" id="{4034F9EF-880D-46F8-8DE4-C2E5D659E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634" y="806912"/>
            <a:ext cx="3663288" cy="549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43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77A5-1BF6-4122-8FB6-32E746E5ACAD}"/>
              </a:ext>
            </a:extLst>
          </p:cNvPr>
          <p:cNvSpPr>
            <a:spLocks noGrp="1"/>
          </p:cNvSpPr>
          <p:nvPr>
            <p:ph type="title"/>
          </p:nvPr>
        </p:nvSpPr>
        <p:spPr>
          <a:xfrm>
            <a:off x="684211" y="4903304"/>
            <a:ext cx="9572971" cy="1091095"/>
          </a:xfrm>
        </p:spPr>
        <p:txBody>
          <a:bodyPr/>
          <a:lstStyle/>
          <a:p>
            <a:r>
              <a:rPr lang="en-US" b="1" dirty="0">
                <a:solidFill>
                  <a:srgbClr val="FF0000"/>
                </a:solidFill>
              </a:rPr>
              <a:t>Other examples</a:t>
            </a:r>
          </a:p>
        </p:txBody>
      </p:sp>
      <p:sp>
        <p:nvSpPr>
          <p:cNvPr id="3" name="Content Placeholder 2">
            <a:extLst>
              <a:ext uri="{FF2B5EF4-FFF2-40B4-BE49-F238E27FC236}">
                <a16:creationId xmlns:a16="http://schemas.microsoft.com/office/drawing/2014/main" id="{A0E39089-9268-48A4-AF63-ABCC98A2DDAF}"/>
              </a:ext>
            </a:extLst>
          </p:cNvPr>
          <p:cNvSpPr>
            <a:spLocks noGrp="1"/>
          </p:cNvSpPr>
          <p:nvPr>
            <p:ph idx="1"/>
          </p:nvPr>
        </p:nvSpPr>
        <p:spPr>
          <a:xfrm>
            <a:off x="684212" y="685800"/>
            <a:ext cx="8534400" cy="4217504"/>
          </a:xfrm>
        </p:spPr>
        <p:txBody>
          <a:bodyPr>
            <a:normAutofit fontScale="92500" lnSpcReduction="20000"/>
          </a:bodyPr>
          <a:lstStyle/>
          <a:p>
            <a:pPr marL="182245" indent="-182245"/>
            <a:r>
              <a:rPr lang="en-US" sz="2000" dirty="0">
                <a:solidFill>
                  <a:schemeClr val="tx1"/>
                </a:solidFill>
                <a:cs typeface="Arial"/>
              </a:rPr>
              <a:t>Deliberatively failing to provide care or assistance necessary to prevent harm.</a:t>
            </a:r>
          </a:p>
          <a:p>
            <a:pPr marL="0" indent="0">
              <a:buNone/>
            </a:pPr>
            <a:endParaRPr lang="en-US" sz="2000" dirty="0">
              <a:solidFill>
                <a:schemeClr val="tx1"/>
              </a:solidFill>
              <a:cs typeface="Arial"/>
            </a:endParaRPr>
          </a:p>
          <a:p>
            <a:pPr marL="182245" indent="-182245"/>
            <a:r>
              <a:rPr lang="en-US" sz="2000" dirty="0">
                <a:solidFill>
                  <a:schemeClr val="tx1"/>
                </a:solidFill>
                <a:cs typeface="Arial"/>
              </a:rPr>
              <a:t>Pushing, hitting, pinching, or grabbing a resident.</a:t>
            </a:r>
          </a:p>
          <a:p>
            <a:pPr marL="182245" indent="-182245"/>
            <a:endParaRPr lang="en-US" sz="2000" dirty="0">
              <a:solidFill>
                <a:schemeClr val="tx1"/>
              </a:solidFill>
              <a:cs typeface="Arial"/>
            </a:endParaRPr>
          </a:p>
          <a:p>
            <a:pPr marL="182245" indent="-182245"/>
            <a:r>
              <a:rPr lang="en-US" sz="2000" dirty="0">
                <a:solidFill>
                  <a:schemeClr val="tx1"/>
                </a:solidFill>
                <a:cs typeface="Arial"/>
              </a:rPr>
              <a:t>Not allowing a resident to go to the bathroom.</a:t>
            </a:r>
          </a:p>
          <a:p>
            <a:pPr marL="182245" indent="-182245"/>
            <a:endParaRPr lang="en-US" sz="2000" dirty="0">
              <a:solidFill>
                <a:schemeClr val="tx1"/>
              </a:solidFill>
              <a:cs typeface="Arial"/>
            </a:endParaRPr>
          </a:p>
          <a:p>
            <a:pPr marL="182245" indent="-182245"/>
            <a:r>
              <a:rPr lang="en-US" sz="2000" dirty="0">
                <a:solidFill>
                  <a:schemeClr val="tx1"/>
                </a:solidFill>
                <a:cs typeface="Arial"/>
              </a:rPr>
              <a:t>Isolating a resident from others or confining a resident to his/her room as a means of punishment or restricting a resident’s movement.</a:t>
            </a:r>
          </a:p>
          <a:p>
            <a:pPr marL="182245" indent="-182245"/>
            <a:endParaRPr lang="en-US" sz="2000" dirty="0">
              <a:solidFill>
                <a:schemeClr val="tx1"/>
              </a:solidFill>
              <a:cs typeface="Arial"/>
            </a:endParaRPr>
          </a:p>
          <a:p>
            <a:pPr marL="182245" indent="-182245"/>
            <a:r>
              <a:rPr lang="en-US" sz="2000" dirty="0">
                <a:solidFill>
                  <a:schemeClr val="tx1"/>
                </a:solidFill>
                <a:cs typeface="Arial"/>
              </a:rPr>
              <a:t>Taking or using photographs or recordings that would demean or humiliate a resident, including posting on social media.</a:t>
            </a:r>
          </a:p>
          <a:p>
            <a:endParaRPr lang="en-US" dirty="0"/>
          </a:p>
        </p:txBody>
      </p:sp>
    </p:spTree>
    <p:extLst>
      <p:ext uri="{BB962C8B-B14F-4D97-AF65-F5344CB8AC3E}">
        <p14:creationId xmlns:p14="http://schemas.microsoft.com/office/powerpoint/2010/main" val="343951358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74</TotalTime>
  <Words>1603</Words>
  <Application>Microsoft Office PowerPoint</Application>
  <PresentationFormat>Widescreen</PresentationFormat>
  <Paragraphs>155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Century Gothic</vt:lpstr>
      <vt:lpstr>Comic Sans MS</vt:lpstr>
      <vt:lpstr>Wingdings</vt:lpstr>
      <vt:lpstr>Wingdings 3</vt:lpstr>
      <vt:lpstr>Slice</vt:lpstr>
      <vt:lpstr>Abuse, neglect and prevention in skilled nursing facilities</vt:lpstr>
      <vt:lpstr>PowerPoint Presentation</vt:lpstr>
      <vt:lpstr>Abuse prevention</vt:lpstr>
      <vt:lpstr>Definition of abuse</vt:lpstr>
      <vt:lpstr>Abuse in long term care</vt:lpstr>
      <vt:lpstr>Types of abuse</vt:lpstr>
      <vt:lpstr>Examples of abuse</vt:lpstr>
      <vt:lpstr>Other examples</vt:lpstr>
      <vt:lpstr>Other examples</vt:lpstr>
      <vt:lpstr>Misappropriation of a resident’s property </vt:lpstr>
      <vt:lpstr>Signs of abuse</vt:lpstr>
      <vt:lpstr>Abuse vs neglect</vt:lpstr>
      <vt:lpstr>neglect</vt:lpstr>
      <vt:lpstr>Examples of neglect</vt:lpstr>
      <vt:lpstr>Examples of neglect</vt:lpstr>
      <vt:lpstr>Stressful work environment</vt:lpstr>
      <vt:lpstr>Intervention Strategies with aggressive RESIDENTS</vt:lpstr>
      <vt:lpstr>NC bill of rights for nursing home residents</vt:lpstr>
      <vt:lpstr>Resident rights</vt:lpstr>
      <vt:lpstr>dignity</vt:lpstr>
      <vt:lpstr>privacy</vt:lpstr>
      <vt:lpstr>Care decisions and advance directives</vt:lpstr>
      <vt:lpstr>Discharge planning</vt:lpstr>
      <vt:lpstr>How to report</vt:lpstr>
      <vt:lpstr>For questions or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Abuse, neglect and prevention</dc:title>
  <dc:creator>Brad Myers</dc:creator>
  <cp:lastModifiedBy>Tammy Worden</cp:lastModifiedBy>
  <cp:revision>9</cp:revision>
  <dcterms:created xsi:type="dcterms:W3CDTF">2021-05-05T18:25:25Z</dcterms:created>
  <dcterms:modified xsi:type="dcterms:W3CDTF">2023-10-12T20:03:57Z</dcterms:modified>
</cp:coreProperties>
</file>